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2" r:id="rId4"/>
    <p:sldId id="263" r:id="rId5"/>
    <p:sldId id="265" r:id="rId6"/>
    <p:sldId id="268" r:id="rId7"/>
    <p:sldId id="269" r:id="rId8"/>
    <p:sldId id="266" r:id="rId9"/>
    <p:sldId id="267" r:id="rId10"/>
    <p:sldId id="270" r:id="rId11"/>
    <p:sldId id="271" r:id="rId12"/>
    <p:sldId id="272" r:id="rId13"/>
    <p:sldId id="273" r:id="rId14"/>
    <p:sldId id="279" r:id="rId15"/>
  </p:sldIdLst>
  <p:sldSz cx="9144000" cy="6858000" type="screen4x3"/>
  <p:notesSz cx="9309100" cy="7053263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4BD5900-0C20-469F-B642-4269F20C591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549B833-94B5-40FF-BCAF-98413D101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9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B8CCA4F-C508-46B7-9AB5-5316EAD628DE}" type="datetimeFigureOut">
              <a:rPr lang="id-ID" smtClean="0"/>
              <a:pPr/>
              <a:t>14/08/2017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F143233-849C-4112-956D-3206D99963E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959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3233-849C-4112-956D-3206D99963E2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699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0432-8C2A-43FE-9768-35763CE33972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556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0432-8C2A-43FE-9768-35763CE33972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451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A05D-D0F0-4B11-91B2-EFDA0826B366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2365-B246-435C-947D-2BE62297E46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CCA5-5907-4449-9539-34EB334CF956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19EF-BB20-416D-B620-4C7E31FDB0E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7479-CA58-40B6-9740-BAFE58A5676A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0E2C-8C81-4278-8C3C-C947D4AC3A0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2B16-1703-4C8A-9D15-C5BB437025B1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AF06-53D5-4059-9AED-1171A7CF34F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C033-90ED-412A-B3C0-389987809880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60A5-9730-46C7-9F93-622DA78355B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2DD8-B399-46AF-A897-EA11EC4A8F79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5F04-D2F8-4118-9FB4-4F837B92436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909D-58E1-46E9-ADD8-8ADEA77F507C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65D3-DBAE-410A-BE23-84AC2C603DE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166C-4770-420A-BB3B-2FE8396A31A0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14CE-3CEB-49E6-9386-12A0B0A8F57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10B3-5DAC-4643-B6F5-410A24C7C703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042D-AAF4-488D-8C48-FFBFF1BBDAB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2369-AEB1-4DD6-A4B6-826183888408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503A-D2CF-44CD-8F6A-06FC4FA0266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4DB1-7A5E-4122-BE77-DBB18900262B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3867-FDCB-45E9-AB48-B0068C89116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5FE92-BA61-4074-86F6-19E9A071B796}" type="datetimeFigureOut">
              <a:rPr lang="id-ID"/>
              <a:pPr>
                <a:defRPr/>
              </a:pPr>
              <a:t>14/08/2017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0AC35-BB6A-4232-BB77-E1A20336842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ortalpeno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/portalpenor/" TargetMode="Externa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944216"/>
          </a:xfrm>
        </p:spPr>
        <p:txBody>
          <a:bodyPr/>
          <a:lstStyle/>
          <a:p>
            <a:r>
              <a:rPr lang="id-ID" sz="2800" dirty="0" smtClean="0">
                <a:solidFill>
                  <a:schemeClr val="bg1"/>
                </a:solidFill>
              </a:rPr>
              <a:t/>
            </a:r>
            <a:br>
              <a:rPr lang="id-ID" sz="28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SOSIALISASI WEBSITE FIK UNESA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“ e- </a:t>
            </a:r>
            <a:r>
              <a:rPr lang="en-US" sz="3600" dirty="0" err="1" smtClean="0">
                <a:solidFill>
                  <a:schemeClr val="bg1"/>
                </a:solidFill>
              </a:rPr>
              <a:t>administrasi</a:t>
            </a:r>
            <a:r>
              <a:rPr lang="en-US" sz="3600" dirty="0" smtClean="0">
                <a:solidFill>
                  <a:schemeClr val="bg1"/>
                </a:solidFill>
              </a:rPr>
              <a:t>, e-monitoring </a:t>
            </a:r>
            <a:r>
              <a:rPr lang="en-US" sz="3600" dirty="0" smtClean="0">
                <a:solidFill>
                  <a:schemeClr val="bg1"/>
                </a:solidFill>
              </a:rPr>
              <a:t>&amp; survey </a:t>
            </a:r>
            <a:r>
              <a:rPr lang="en-US" sz="3600" dirty="0" err="1" smtClean="0">
                <a:solidFill>
                  <a:schemeClr val="bg1"/>
                </a:solidFill>
              </a:rPr>
              <a:t>pelanggan</a:t>
            </a:r>
            <a:endParaRPr lang="id-ID" dirty="0" smtClean="0">
              <a:solidFill>
                <a:schemeClr val="bg1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11560" y="4437112"/>
            <a:ext cx="8229600" cy="1512167"/>
          </a:xfrm>
        </p:spPr>
        <p:txBody>
          <a:bodyPr/>
          <a:lstStyle/>
          <a:p>
            <a:pPr algn="ctr">
              <a:buNone/>
            </a:pPr>
            <a:r>
              <a:rPr lang="id-ID" dirty="0" smtClean="0">
                <a:solidFill>
                  <a:schemeClr val="bg1"/>
                </a:solidFill>
              </a:rPr>
              <a:t>Mohamad Sulton Arifin, S.Pd.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M.Pd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bg1"/>
                </a:solidFill>
              </a:rPr>
              <a:t>NIP 197509042009101003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/>
              <a:t>Standar Pengoperasian Program</a:t>
            </a:r>
          </a:p>
        </p:txBody>
      </p:sp>
      <p:pic>
        <p:nvPicPr>
          <p:cNvPr id="4" name="Picture 1" descr="C:\Users\Acer\AppData\Local\Temp\Rar$DI00.353\mhs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268760"/>
            <a:ext cx="645903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588224" y="1268760"/>
            <a:ext cx="2209800" cy="91440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smtClean="0"/>
              <a:t>User Manual Untuk Layanan Surat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6127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/>
              <a:t>Standar Pengoperasian Program</a:t>
            </a:r>
          </a:p>
        </p:txBody>
      </p:sp>
      <p:pic>
        <p:nvPicPr>
          <p:cNvPr id="5" name="Picture 19" descr="mhs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548" y="1196752"/>
            <a:ext cx="59767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04248" y="1146595"/>
            <a:ext cx="2209800" cy="91440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smtClean="0"/>
              <a:t>User Manual Untuk Layanan Surat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4329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hlinkClick r:id="" action="ppaction://noaction"/>
          </p:cNvPr>
          <p:cNvSpPr>
            <a:spLocks noGrp="1"/>
          </p:cNvSpPr>
          <p:nvPr>
            <p:ph type="title"/>
          </p:nvPr>
        </p:nvSpPr>
        <p:spPr>
          <a:xfrm>
            <a:off x="1835696" y="260648"/>
            <a:ext cx="6768752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800" dirty="0" smtClean="0">
                <a:solidFill>
                  <a:srgbClr val="000000"/>
                </a:solidFill>
              </a:rPr>
              <a:t>LAYANANAN PERSURATAN</a:t>
            </a:r>
            <a:endParaRPr lang="id-ID" sz="4800" dirty="0">
              <a:solidFill>
                <a:srgbClr val="000000"/>
              </a:solidFill>
            </a:endParaRPr>
          </a:p>
        </p:txBody>
      </p:sp>
      <p:sp>
        <p:nvSpPr>
          <p:cNvPr id="8" name="Content Placeholder 7">
            <a:hlinkClick r:id="rId3"/>
          </p:cNvPr>
          <p:cNvSpPr>
            <a:spLocks noGrp="1"/>
          </p:cNvSpPr>
          <p:nvPr>
            <p:ph idx="1"/>
          </p:nvPr>
        </p:nvSpPr>
        <p:spPr>
          <a:xfrm>
            <a:off x="539750" y="2133600"/>
            <a:ext cx="8229600" cy="334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400" b="1" i="1" dirty="0" smtClean="0">
                <a:solidFill>
                  <a:srgbClr val="000000"/>
                </a:solidFill>
              </a:rPr>
              <a:t>www.fik.unesa.ac.id</a:t>
            </a:r>
            <a:endParaRPr lang="id-ID" sz="4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935" y="188640"/>
            <a:ext cx="8229600" cy="720080"/>
          </a:xfrm>
        </p:spPr>
        <p:txBody>
          <a:bodyPr/>
          <a:lstStyle/>
          <a:p>
            <a:r>
              <a:rPr lang="id-ID" dirty="0" smtClean="0"/>
              <a:t>SOP Layanan Akademik Online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803636"/>
              </p:ext>
            </p:extLst>
          </p:nvPr>
        </p:nvGraphicFramePr>
        <p:xfrm>
          <a:off x="1666342" y="816150"/>
          <a:ext cx="5353930" cy="5925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087"/>
                <a:gridCol w="2036808"/>
                <a:gridCol w="1610035"/>
              </a:tblGrid>
              <a:tr h="4945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>
                          <a:effectLst/>
                        </a:rPr>
                        <a:t>STANDAR OPERATING PROCEDURE (SOP)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NO.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</a:tr>
              <a:tr h="4853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KODE : ADM AKD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</a:tr>
              <a:tr h="49453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JUDUL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6675" algn="l"/>
                        </a:tabLst>
                      </a:pPr>
                      <a:r>
                        <a:rPr lang="id-ID" sz="1000" dirty="0">
                          <a:effectLst/>
                        </a:rPr>
                        <a:t>LAYANAN ADMINISTRASI AKADEMIK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TANGGAL EFEKTIF :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</a:tr>
              <a:tr h="49453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AREA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JURUSAN SE LINGKUNG FIK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TANGGAL REVISI :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</a:tr>
              <a:tr h="494533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50" dirty="0">
                          <a:effectLst/>
                        </a:rPr>
                        <a:t>Tata Urutan Persuratan </a:t>
                      </a:r>
                      <a:endParaRPr lang="id-ID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Mahasiswa Online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Isi Data Surat - Cetak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</a:tr>
              <a:tr h="4945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b"/>
                </a:tc>
              </a:tr>
              <a:tr h="4945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00" dirty="0">
                          <a:effectLst/>
                        </a:rPr>
                        <a:t>Mahasiswa Menuju Admin Jurusan Minta No. Surat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b"/>
                </a:tc>
              </a:tr>
              <a:tr h="4945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b"/>
                </a:tc>
              </a:tr>
              <a:tr h="4945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Mahasiswa Minta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TTD Pihak Terkait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</a:tr>
              <a:tr h="4945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b"/>
                </a:tc>
              </a:tr>
              <a:tr h="4945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Stempel Admin Jurusan &amp; Arsip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ctr"/>
                </a:tc>
              </a:tr>
              <a:tr h="4945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00" dirty="0">
                          <a:effectLst/>
                        </a:rPr>
                        <a:t>Output(Surat Jadi)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880" marR="37880" marT="0" marB="0" anchor="b"/>
                </a:tc>
              </a:tr>
            </a:tbl>
          </a:graphicData>
        </a:graphic>
      </p:graphicFrame>
      <p:pic>
        <p:nvPicPr>
          <p:cNvPr id="2060" name="Picture 1" descr="Description: UN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37" y="923906"/>
            <a:ext cx="982379" cy="7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 descr="Description: adroi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38" y="4917676"/>
            <a:ext cx="62865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671711" y="2960423"/>
            <a:ext cx="1692377" cy="3675963"/>
            <a:chOff x="6230" y="5838"/>
            <a:chExt cx="1774" cy="7967"/>
          </a:xfrm>
        </p:grpSpPr>
        <p:pic>
          <p:nvPicPr>
            <p:cNvPr id="2059" name="Picture 11" descr="adroi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" y="5838"/>
              <a:ext cx="990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adroi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" y="7961"/>
              <a:ext cx="990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adroi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" y="12417"/>
              <a:ext cx="990" cy="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8"/>
            <p:cNvSpPr>
              <a:spLocks noChangeShapeType="1"/>
            </p:cNvSpPr>
            <p:nvPr/>
          </p:nvSpPr>
          <p:spPr bwMode="auto">
            <a:xfrm>
              <a:off x="7528" y="6871"/>
              <a:ext cx="0" cy="9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AutoShape 7"/>
            <p:cNvSpPr>
              <a:spLocks noChangeShapeType="1"/>
            </p:cNvSpPr>
            <p:nvPr/>
          </p:nvSpPr>
          <p:spPr bwMode="auto">
            <a:xfrm>
              <a:off x="7528" y="9005"/>
              <a:ext cx="0" cy="9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AutoShape 6"/>
            <p:cNvSpPr>
              <a:spLocks noChangeShapeType="1"/>
            </p:cNvSpPr>
            <p:nvPr/>
          </p:nvSpPr>
          <p:spPr bwMode="auto">
            <a:xfrm>
              <a:off x="7514" y="11687"/>
              <a:ext cx="0" cy="9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AutoShape 5"/>
            <p:cNvSpPr>
              <a:spLocks noChangeShapeType="1"/>
            </p:cNvSpPr>
            <p:nvPr/>
          </p:nvSpPr>
          <p:spPr bwMode="auto">
            <a:xfrm flipH="1">
              <a:off x="6230" y="13805"/>
              <a:ext cx="129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AutoShape 4"/>
            <p:cNvSpPr>
              <a:spLocks noChangeShapeType="1"/>
            </p:cNvSpPr>
            <p:nvPr/>
          </p:nvSpPr>
          <p:spPr bwMode="auto">
            <a:xfrm flipV="1">
              <a:off x="6230" y="6355"/>
              <a:ext cx="0" cy="7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AutoShape 3"/>
            <p:cNvSpPr>
              <a:spLocks noChangeShapeType="1"/>
            </p:cNvSpPr>
            <p:nvPr/>
          </p:nvSpPr>
          <p:spPr bwMode="auto">
            <a:xfrm>
              <a:off x="6230" y="6355"/>
              <a:ext cx="7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9324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188640"/>
            <a:ext cx="5544616" cy="720080"/>
          </a:xfrm>
        </p:spPr>
        <p:txBody>
          <a:bodyPr/>
          <a:lstStyle/>
          <a:p>
            <a:r>
              <a:rPr lang="id-ID" dirty="0" smtClean="0"/>
              <a:t>moto</a:t>
            </a: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411760" y="4437112"/>
            <a:ext cx="3744416" cy="791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Terima kasih</a:t>
            </a:r>
            <a:endParaRPr lang="id-ID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1628800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dirty="0" smtClean="0"/>
              <a:t>Berkerja Berkerja Berkerja Inovasi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86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DATA DIRI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lvl="0"/>
            <a:r>
              <a:rPr lang="id-ID" sz="2000" dirty="0"/>
              <a:t>Nama Lengkap		</a:t>
            </a:r>
            <a:r>
              <a:rPr lang="id-ID" sz="2000" dirty="0" smtClean="0"/>
              <a:t>: </a:t>
            </a:r>
            <a:r>
              <a:rPr lang="id-ID" sz="2000" dirty="0"/>
              <a:t>Mohamad Sulton Arifin, S.Pd</a:t>
            </a:r>
            <a:r>
              <a:rPr lang="id-ID" sz="2000" dirty="0" smtClean="0"/>
              <a:t>.</a:t>
            </a:r>
            <a:r>
              <a:rPr lang="en-US" sz="2000" dirty="0" smtClean="0"/>
              <a:t>, </a:t>
            </a:r>
            <a:r>
              <a:rPr lang="en-US" sz="2000" dirty="0" err="1" smtClean="0"/>
              <a:t>M.Pd</a:t>
            </a:r>
            <a:r>
              <a:rPr lang="en-US" sz="2000" dirty="0" smtClean="0"/>
              <a:t>.</a:t>
            </a:r>
            <a:endParaRPr lang="id-ID" sz="2000" dirty="0"/>
          </a:p>
          <a:p>
            <a:pPr lvl="0"/>
            <a:r>
              <a:rPr lang="id-ID" sz="2000" dirty="0"/>
              <a:t>NIP				: 197509042009101003</a:t>
            </a:r>
          </a:p>
          <a:p>
            <a:pPr lvl="0"/>
            <a:r>
              <a:rPr lang="id-ID" sz="2000" dirty="0" smtClean="0"/>
              <a:t>Tempat </a:t>
            </a:r>
            <a:r>
              <a:rPr lang="id-ID" sz="2000" dirty="0"/>
              <a:t>Tanggal Lahir		: Kediri/04 September 1975</a:t>
            </a:r>
          </a:p>
          <a:p>
            <a:pPr lvl="0"/>
            <a:r>
              <a:rPr lang="id-ID" sz="2000" dirty="0"/>
              <a:t>Pangkat dan Gol. tmt		: Penata Muda Tk.1 / IIIb. 1 Oktober 2009</a:t>
            </a:r>
          </a:p>
          <a:p>
            <a:pPr lvl="0"/>
            <a:r>
              <a:rPr lang="id-ID" sz="2000" dirty="0"/>
              <a:t>Unit Kerja			: Fakultas Ilmu Keolahragaan</a:t>
            </a:r>
          </a:p>
          <a:p>
            <a:pPr lvl="0"/>
            <a:r>
              <a:rPr lang="id-ID" sz="2000" dirty="0"/>
              <a:t>Jabatan saat ini, tmt		: Staff Subag. Pendidikan </a:t>
            </a:r>
          </a:p>
          <a:p>
            <a:pPr lvl="0"/>
            <a:r>
              <a:rPr lang="id-ID" sz="2000" dirty="0" smtClean="0"/>
              <a:t>Pendidikan </a:t>
            </a:r>
            <a:r>
              <a:rPr lang="id-ID" sz="2000" dirty="0"/>
              <a:t>terakhir		: </a:t>
            </a:r>
            <a:r>
              <a:rPr lang="en-US" sz="2000" dirty="0" smtClean="0"/>
              <a:t> </a:t>
            </a:r>
            <a:r>
              <a:rPr lang="id-ID" sz="2000" dirty="0" smtClean="0"/>
              <a:t>S1 </a:t>
            </a:r>
            <a:r>
              <a:rPr lang="id-ID" sz="2000" dirty="0"/>
              <a:t>(Pendidikan Teknik Mesin </a:t>
            </a:r>
            <a:r>
              <a:rPr lang="id-ID" sz="2000" dirty="0" smtClean="0"/>
              <a:t>Otomotif) </a:t>
            </a:r>
          </a:p>
          <a:p>
            <a:pPr marL="3657600" lvl="8" indent="0">
              <a:buNone/>
            </a:pPr>
            <a:r>
              <a:rPr lang="id-ID" dirty="0" smtClean="0"/>
              <a:t>   Fakultas Tenik – Unesa</a:t>
            </a:r>
          </a:p>
          <a:p>
            <a:pPr marL="3657600" lvl="8" indent="0">
              <a:buNone/>
            </a:pPr>
            <a:r>
              <a:rPr lang="id-ID" dirty="0"/>
              <a:t> </a:t>
            </a:r>
            <a:r>
              <a:rPr lang="id-ID" dirty="0" smtClean="0"/>
              <a:t>  S2 di Manajemen Pendidikan Pascasarjana  </a:t>
            </a:r>
          </a:p>
          <a:p>
            <a:pPr marL="3657600" lvl="8" indent="0">
              <a:buNone/>
            </a:pPr>
            <a:r>
              <a:rPr lang="id-ID" dirty="0" smtClean="0"/>
              <a:t>   Unesa</a:t>
            </a:r>
            <a:endParaRPr lang="id-ID" sz="1000" dirty="0"/>
          </a:p>
          <a:p>
            <a:pPr eaLnBrk="1" hangingPunct="1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id-ID" sz="3600" dirty="0" smtClean="0"/>
          </a:p>
          <a:p>
            <a:pPr marL="0" indent="0" algn="ctr" eaLnBrk="1" hangingPunct="1">
              <a:buNone/>
            </a:pPr>
            <a:r>
              <a:rPr lang="id-ID" sz="4000" dirty="0" smtClean="0"/>
              <a:t>PENGEMBANGAN LAYANAN </a:t>
            </a:r>
            <a:endParaRPr lang="en-US" sz="4000" dirty="0" smtClean="0"/>
          </a:p>
          <a:p>
            <a:pPr marL="0" indent="0" algn="ctr" eaLnBrk="1" hangingPunct="1">
              <a:buNone/>
            </a:pPr>
            <a:endParaRPr lang="en-US" sz="4000" dirty="0" smtClean="0"/>
          </a:p>
          <a:p>
            <a:pPr marL="0" indent="0" algn="ctr" eaLnBrk="1" hangingPunct="1">
              <a:buNone/>
            </a:pPr>
            <a:r>
              <a:rPr lang="en-US" sz="4000" b="1" i="1" dirty="0" smtClean="0"/>
              <a:t>web. fik.unesa.ac.id</a:t>
            </a:r>
            <a:endParaRPr lang="id-ID" sz="40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Tujuan 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algn="just"/>
            <a:r>
              <a:rPr lang="fi-FI" sz="2800" dirty="0"/>
              <a:t>Tertibnya layanan</a:t>
            </a:r>
            <a:r>
              <a:rPr lang="id-ID" sz="2800" dirty="0"/>
              <a:t>  administrasi akademik </a:t>
            </a:r>
          </a:p>
          <a:p>
            <a:pPr algn="just"/>
            <a:r>
              <a:rPr lang="fi-FI" sz="2800" dirty="0"/>
              <a:t>Ter</a:t>
            </a:r>
            <a:r>
              <a:rPr lang="id-ID" sz="2800" dirty="0"/>
              <a:t>jalinnya </a:t>
            </a:r>
            <a:r>
              <a:rPr lang="fi-FI" sz="2800" dirty="0"/>
              <a:t>koordinas</a:t>
            </a:r>
            <a:r>
              <a:rPr lang="id-ID" sz="2800" dirty="0"/>
              <a:t>i yang baik </a:t>
            </a:r>
            <a:r>
              <a:rPr lang="id-ID" sz="2800" dirty="0" smtClean="0"/>
              <a:t>antara </a:t>
            </a:r>
            <a:r>
              <a:rPr lang="id-ID" sz="2800" dirty="0"/>
              <a:t>bagian</a:t>
            </a:r>
            <a:r>
              <a:rPr lang="fi-FI" sz="2800" dirty="0"/>
              <a:t> dan </a:t>
            </a:r>
            <a:r>
              <a:rPr lang="id-ID" sz="2800" dirty="0"/>
              <a:t>individu</a:t>
            </a:r>
            <a:r>
              <a:rPr lang="fi-FI" sz="2800" dirty="0"/>
              <a:t>.</a:t>
            </a:r>
            <a:endParaRPr lang="id-ID" sz="2800" dirty="0"/>
          </a:p>
          <a:p>
            <a:pPr algn="just"/>
            <a:r>
              <a:rPr lang="id-ID" sz="2800" dirty="0"/>
              <a:t>K</a:t>
            </a:r>
            <a:r>
              <a:rPr lang="fi-FI" sz="2800" dirty="0"/>
              <a:t>ecepatan  layanan kepada </a:t>
            </a:r>
            <a:r>
              <a:rPr lang="id-ID" sz="2800" dirty="0"/>
              <a:t>mahasiswa </a:t>
            </a:r>
          </a:p>
          <a:p>
            <a:pPr algn="just"/>
            <a:r>
              <a:rPr lang="id-ID" sz="2800" dirty="0"/>
              <a:t>P</a:t>
            </a:r>
            <a:r>
              <a:rPr lang="fi-FI" sz="2800" dirty="0"/>
              <a:t>roses layanan sesuai dengan peraturan yang berlaku dan tujuan </a:t>
            </a:r>
            <a:r>
              <a:rPr lang="id-ID" sz="2800" dirty="0"/>
              <a:t>organisasi</a:t>
            </a:r>
          </a:p>
          <a:p>
            <a:pPr algn="just"/>
            <a:r>
              <a:rPr lang="fi-FI" sz="2800" dirty="0"/>
              <a:t>Menjamin</a:t>
            </a:r>
            <a:r>
              <a:rPr lang="id-ID" sz="2800" dirty="0"/>
              <a:t> terpenuhi/ terlampauinya kualitas/ baku mutu standart layanan.</a:t>
            </a:r>
          </a:p>
          <a:p>
            <a:pPr algn="just"/>
            <a:r>
              <a:rPr lang="id-ID" sz="2800" dirty="0"/>
              <a:t>Kepuasan yang diharapkan mahasiswa dan pihak yang membutuhkan</a:t>
            </a:r>
          </a:p>
          <a:p>
            <a:pPr eaLnBrk="1" hangingPunct="1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0705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52400"/>
            <a:ext cx="9144000" cy="1066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LATAR BELAKANG</a:t>
            </a: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3805237" y="1276350"/>
            <a:ext cx="2214563" cy="85725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mtClean="0">
                <a:solidFill>
                  <a:schemeClr val="bg1"/>
                </a:solidFill>
              </a:rPr>
              <a:t>Layanan Prima Bidang  </a:t>
            </a:r>
            <a:r>
              <a:rPr lang="id-ID" dirty="0" smtClean="0">
                <a:solidFill>
                  <a:schemeClr val="bg1"/>
                </a:solidFill>
              </a:rPr>
              <a:t>Akademik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1066800" y="2362200"/>
            <a:ext cx="2214563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</a:rPr>
              <a:t>Beban Kerja Tenaga Administrasi</a:t>
            </a: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3805238" y="3352800"/>
            <a:ext cx="2214562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 smtClean="0">
                <a:solidFill>
                  <a:schemeClr val="tx1"/>
                </a:solidFill>
              </a:rPr>
              <a:t>Pemecahan Masalah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8438" y="2362200"/>
            <a:ext cx="2214562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 smtClean="0">
                <a:solidFill>
                  <a:schemeClr val="bg1"/>
                </a:solidFill>
              </a:rPr>
              <a:t>Mutu Layanan Administrasi Jurusan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3886200" y="5334000"/>
            <a:ext cx="2214562" cy="8572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</a:rPr>
              <a:t>Layanan </a:t>
            </a:r>
            <a:r>
              <a:rPr lang="id-ID" dirty="0" smtClean="0">
                <a:solidFill>
                  <a:schemeClr val="bg1"/>
                </a:solidFill>
              </a:rPr>
              <a:t>Akademik</a:t>
            </a:r>
            <a:endParaRPr lang="id-ID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d-ID" dirty="0">
                <a:solidFill>
                  <a:schemeClr val="bg1"/>
                </a:solidFill>
              </a:rPr>
              <a:t>Mahasiswa Online</a:t>
            </a:r>
          </a:p>
        </p:txBody>
      </p:sp>
      <p:sp>
        <p:nvSpPr>
          <p:cNvPr id="10" name="Rounded Rectangle 9">
            <a:hlinkClick r:id="rId6"/>
          </p:cNvPr>
          <p:cNvSpPr/>
          <p:nvPr/>
        </p:nvSpPr>
        <p:spPr>
          <a:xfrm>
            <a:off x="762000" y="5410200"/>
            <a:ext cx="25146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i="1" dirty="0" smtClean="0">
                <a:solidFill>
                  <a:schemeClr val="bg1"/>
                </a:solidFill>
              </a:rPr>
              <a:t>fik.unesa.ac.id</a:t>
            </a:r>
            <a:endParaRPr lang="id-ID" b="1" i="1" dirty="0">
              <a:solidFill>
                <a:schemeClr val="bg1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 rot="16200000">
            <a:off x="-3124200" y="3124200"/>
            <a:ext cx="6858000" cy="609600"/>
            <a:chOff x="0" y="5715000"/>
            <a:chExt cx="9144000" cy="609600"/>
          </a:xfrm>
        </p:grpSpPr>
        <p:pic>
          <p:nvPicPr>
            <p:cNvPr id="18" name="Picture 17" descr="unesa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715000"/>
              <a:ext cx="2819400" cy="609600"/>
            </a:xfrm>
            <a:prstGeom prst="rect">
              <a:avLst/>
            </a:prstGeom>
          </p:spPr>
        </p:pic>
        <p:pic>
          <p:nvPicPr>
            <p:cNvPr id="20" name="Picture 19" descr="unesa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800" y="5715000"/>
              <a:ext cx="2819400" cy="609600"/>
            </a:xfrm>
            <a:prstGeom prst="rect">
              <a:avLst/>
            </a:prstGeom>
          </p:spPr>
        </p:pic>
        <p:pic>
          <p:nvPicPr>
            <p:cNvPr id="21" name="Picture 20" descr="unesa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800" y="5715000"/>
              <a:ext cx="2819400" cy="609600"/>
            </a:xfrm>
            <a:prstGeom prst="rect">
              <a:avLst/>
            </a:prstGeom>
          </p:spPr>
        </p:pic>
        <p:pic>
          <p:nvPicPr>
            <p:cNvPr id="22" name="Picture 21" descr="unesa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4600" y="5715000"/>
              <a:ext cx="2819400" cy="609600"/>
            </a:xfrm>
            <a:prstGeom prst="rect">
              <a:avLst/>
            </a:prstGeom>
          </p:spPr>
        </p:pic>
      </p:grpSp>
      <p:sp>
        <p:nvSpPr>
          <p:cNvPr id="28" name="Bent-Up Arrow 27"/>
          <p:cNvSpPr/>
          <p:nvPr/>
        </p:nvSpPr>
        <p:spPr>
          <a:xfrm flipV="1">
            <a:off x="6172200" y="1524000"/>
            <a:ext cx="1600200" cy="762000"/>
          </a:xfrm>
          <a:prstGeom prst="bentUpArrow">
            <a:avLst>
              <a:gd name="adj1" fmla="val 25000"/>
              <a:gd name="adj2" fmla="val 18350"/>
              <a:gd name="adj3" fmla="val 22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Bent-Up Arrow 28"/>
          <p:cNvSpPr/>
          <p:nvPr/>
        </p:nvSpPr>
        <p:spPr>
          <a:xfrm flipH="1" flipV="1">
            <a:off x="2057400" y="1537136"/>
            <a:ext cx="1600200" cy="762000"/>
          </a:xfrm>
          <a:prstGeom prst="bentUpArrow">
            <a:avLst>
              <a:gd name="adj1" fmla="val 25000"/>
              <a:gd name="adj2" fmla="val 18350"/>
              <a:gd name="adj3" fmla="val 22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Bent-Up Arrow 33"/>
          <p:cNvSpPr/>
          <p:nvPr/>
        </p:nvSpPr>
        <p:spPr>
          <a:xfrm rot="5400000" flipV="1">
            <a:off x="6610350" y="2952750"/>
            <a:ext cx="647700" cy="1524000"/>
          </a:xfrm>
          <a:prstGeom prst="bentUpArrow">
            <a:avLst>
              <a:gd name="adj1" fmla="val 25000"/>
              <a:gd name="adj2" fmla="val 18350"/>
              <a:gd name="adj3" fmla="val 22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Bent-Up Arrow 34"/>
          <p:cNvSpPr/>
          <p:nvPr/>
        </p:nvSpPr>
        <p:spPr>
          <a:xfrm rot="16200000" flipH="1" flipV="1">
            <a:off x="2571750" y="2914651"/>
            <a:ext cx="647700" cy="1524000"/>
          </a:xfrm>
          <a:prstGeom prst="bentUpArrow">
            <a:avLst>
              <a:gd name="adj1" fmla="val 25000"/>
              <a:gd name="adj2" fmla="val 18350"/>
              <a:gd name="adj3" fmla="val 22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Down Arrow 35"/>
          <p:cNvSpPr/>
          <p:nvPr/>
        </p:nvSpPr>
        <p:spPr>
          <a:xfrm>
            <a:off x="4800600" y="4343400"/>
            <a:ext cx="381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Down Arrow 36"/>
          <p:cNvSpPr/>
          <p:nvPr/>
        </p:nvSpPr>
        <p:spPr>
          <a:xfrm rot="16200000">
            <a:off x="3467100" y="56769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0840236"/>
      </p:ext>
    </p:extLst>
  </p:cSld>
  <p:clrMapOvr>
    <a:masterClrMapping/>
  </p:clrMapOvr>
  <p:transition spd="slow">
    <p:strips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2400"/>
            <a:ext cx="9144000" cy="1447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id-I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Perkembangan IPTEK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6096000"/>
            <a:ext cx="609600" cy="5974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6200000">
            <a:off x="-3124200" y="3124200"/>
            <a:ext cx="6858000" cy="609600"/>
            <a:chOff x="0" y="5715000"/>
            <a:chExt cx="9144000" cy="609600"/>
          </a:xfrm>
        </p:grpSpPr>
        <p:pic>
          <p:nvPicPr>
            <p:cNvPr id="6" name="Picture 5" descr="unesa-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715000"/>
              <a:ext cx="2819400" cy="609600"/>
            </a:xfrm>
            <a:prstGeom prst="rect">
              <a:avLst/>
            </a:prstGeom>
          </p:spPr>
        </p:pic>
        <p:pic>
          <p:nvPicPr>
            <p:cNvPr id="7" name="Picture 6" descr="unesa-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00" y="5715000"/>
              <a:ext cx="2819400" cy="609600"/>
            </a:xfrm>
            <a:prstGeom prst="rect">
              <a:avLst/>
            </a:prstGeom>
          </p:spPr>
        </p:pic>
        <p:pic>
          <p:nvPicPr>
            <p:cNvPr id="8" name="Picture 7" descr="unesa-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800" y="5715000"/>
              <a:ext cx="2819400" cy="609600"/>
            </a:xfrm>
            <a:prstGeom prst="rect">
              <a:avLst/>
            </a:prstGeom>
          </p:spPr>
        </p:pic>
        <p:pic>
          <p:nvPicPr>
            <p:cNvPr id="9" name="Picture 8" descr="unesa-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5715000"/>
              <a:ext cx="2819400" cy="609600"/>
            </a:xfrm>
            <a:prstGeom prst="rect">
              <a:avLst/>
            </a:prstGeom>
          </p:spPr>
        </p:pic>
      </p:grp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066800" y="2362200"/>
            <a:ext cx="2214563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Kebutuhan manusia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3729037" y="3409950"/>
            <a:ext cx="2214563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Kemauan untuk berbenah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6396037" y="4495800"/>
            <a:ext cx="2214563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Hidup yang Lebih Baik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flipV="1">
            <a:off x="3429000" y="2743200"/>
            <a:ext cx="15240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Bent-Up Arrow 15"/>
          <p:cNvSpPr/>
          <p:nvPr/>
        </p:nvSpPr>
        <p:spPr>
          <a:xfrm flipV="1">
            <a:off x="6096000" y="3810000"/>
            <a:ext cx="15240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4005453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52400"/>
            <a:ext cx="9144000" cy="1066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Content Placeholder 3" descr="computer-animated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19200" y="2362200"/>
            <a:ext cx="1524000" cy="1939637"/>
          </a:xfrm>
        </p:spPr>
      </p:pic>
      <p:pic>
        <p:nvPicPr>
          <p:cNvPr id="5" name="Picture 4" descr="xl-animation_kid-on-computer-clear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90600" y="4495800"/>
            <a:ext cx="1973427" cy="19621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00800" y="1295400"/>
            <a:ext cx="2209800" cy="914400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±1.200</a:t>
            </a: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Mahasiswa</a:t>
            </a:r>
            <a:br>
              <a:rPr lang="id-ID" sz="2000" b="1" dirty="0" smtClean="0">
                <a:solidFill>
                  <a:schemeClr val="bg1"/>
                </a:solidFill>
              </a:rPr>
            </a:b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295400"/>
            <a:ext cx="2438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dirty="0" smtClean="0">
                <a:solidFill>
                  <a:sysClr val="windowText" lastClr="000000"/>
                </a:solidFill>
              </a:rPr>
              <a:t>Staff </a:t>
            </a:r>
            <a:r>
              <a:rPr lang="id-ID" sz="2000" b="1" dirty="0" smtClean="0">
                <a:solidFill>
                  <a:sysClr val="windowText" lastClr="000000"/>
                </a:solidFill>
              </a:rPr>
              <a:t>Administrasi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3"/>
          <p:cNvGrpSpPr/>
          <p:nvPr/>
        </p:nvGrpSpPr>
        <p:grpSpPr>
          <a:xfrm rot="16200000">
            <a:off x="-3124200" y="3124200"/>
            <a:ext cx="6858000" cy="609600"/>
            <a:chOff x="0" y="5715000"/>
            <a:chExt cx="9144000" cy="609600"/>
          </a:xfrm>
        </p:grpSpPr>
        <p:pic>
          <p:nvPicPr>
            <p:cNvPr id="15" name="Picture 14" descr="unesa-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15000"/>
              <a:ext cx="2819400" cy="609600"/>
            </a:xfrm>
            <a:prstGeom prst="rect">
              <a:avLst/>
            </a:prstGeom>
          </p:spPr>
        </p:pic>
        <p:pic>
          <p:nvPicPr>
            <p:cNvPr id="16" name="Picture 15" descr="unesa-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5715000"/>
              <a:ext cx="2819400" cy="609600"/>
            </a:xfrm>
            <a:prstGeom prst="rect">
              <a:avLst/>
            </a:prstGeom>
          </p:spPr>
        </p:pic>
        <p:pic>
          <p:nvPicPr>
            <p:cNvPr id="17" name="Picture 16" descr="unesa-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800" y="5715000"/>
              <a:ext cx="2819400" cy="609600"/>
            </a:xfrm>
            <a:prstGeom prst="rect">
              <a:avLst/>
            </a:prstGeom>
          </p:spPr>
        </p:pic>
        <p:pic>
          <p:nvPicPr>
            <p:cNvPr id="18" name="Picture 17" descr="unesa-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4600" y="5715000"/>
              <a:ext cx="2819400" cy="609600"/>
            </a:xfrm>
            <a:prstGeom prst="rect">
              <a:avLst/>
            </a:prstGeom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Rasio</a:t>
            </a:r>
            <a:r>
              <a:rPr kumimoji="0" lang="id-ID" sz="54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Pelayanan</a:t>
            </a:r>
            <a:endParaRPr kumimoji="0" lang="id-ID" sz="54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886200" y="1524000"/>
            <a:ext cx="6096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343400" y="1524000"/>
            <a:ext cx="609600" cy="53340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800600" y="1524000"/>
            <a:ext cx="609600" cy="5334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257800" y="1524000"/>
            <a:ext cx="609600" cy="5334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24400" y="2286000"/>
            <a:ext cx="4867275" cy="4467573"/>
            <a:chOff x="4724400" y="2286000"/>
            <a:chExt cx="4867275" cy="4467573"/>
          </a:xfrm>
        </p:grpSpPr>
        <p:pic>
          <p:nvPicPr>
            <p:cNvPr id="21" name="Picture 20" descr="Gambar-Animas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2286000"/>
              <a:ext cx="2352675" cy="2352675"/>
            </a:xfrm>
            <a:prstGeom prst="rect">
              <a:avLst/>
            </a:prstGeom>
          </p:spPr>
        </p:pic>
        <p:pic>
          <p:nvPicPr>
            <p:cNvPr id="26" name="Picture 25" descr="Gambar-Animas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6791325" y="2286000"/>
              <a:ext cx="2352675" cy="2352675"/>
            </a:xfrm>
            <a:prstGeom prst="rect">
              <a:avLst/>
            </a:prstGeom>
          </p:spPr>
        </p:pic>
        <p:pic>
          <p:nvPicPr>
            <p:cNvPr id="27" name="Picture 26" descr="Gambar-Animas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20579" flipH="1">
              <a:off x="6400800" y="3200400"/>
              <a:ext cx="2352675" cy="2352675"/>
            </a:xfrm>
            <a:prstGeom prst="rect">
              <a:avLst/>
            </a:prstGeom>
          </p:spPr>
        </p:pic>
        <p:pic>
          <p:nvPicPr>
            <p:cNvPr id="28" name="Picture 27" descr="Gambar-Animas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200" y="3886200"/>
              <a:ext cx="2352675" cy="2352675"/>
            </a:xfrm>
            <a:prstGeom prst="rect">
              <a:avLst/>
            </a:prstGeom>
          </p:spPr>
        </p:pic>
        <p:pic>
          <p:nvPicPr>
            <p:cNvPr id="29" name="Picture 28" descr="Gambar-Animas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4191000"/>
              <a:ext cx="2352675" cy="2352675"/>
            </a:xfrm>
            <a:prstGeom prst="rect">
              <a:avLst/>
            </a:prstGeom>
          </p:spPr>
        </p:pic>
        <p:pic>
          <p:nvPicPr>
            <p:cNvPr id="30" name="Picture 29" descr="Gambar-Animas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20579" flipH="1">
              <a:off x="6124227" y="4400898"/>
              <a:ext cx="2352675" cy="2352675"/>
            </a:xfrm>
            <a:prstGeom prst="rect">
              <a:avLst/>
            </a:prstGeom>
          </p:spPr>
        </p:pic>
        <p:pic>
          <p:nvPicPr>
            <p:cNvPr id="31" name="Picture 30" descr="Gambar-Animas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724400" y="2743200"/>
              <a:ext cx="2352675" cy="23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651931"/>
      </p:ext>
    </p:extLst>
  </p:cSld>
  <p:clrMapOvr>
    <a:masterClrMapping/>
  </p:clrMapOvr>
  <p:transition>
    <p:push dir="u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2" grpId="0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/>
              <a:t>Perkerjaan Administrasi Jurusan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d-ID" sz="2400" dirty="0"/>
              <a:t>Pengadministrasi KRS dan KHS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Pengadministrasi </a:t>
            </a:r>
            <a:r>
              <a:rPr lang="id-ID" sz="2400" dirty="0" smtClean="0"/>
              <a:t>Pelaksanaan Perkuliahan</a:t>
            </a:r>
            <a:endParaRPr lang="id-ID" sz="2400" dirty="0"/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Pengadministrasi Ujian Akhir Semester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Pengadministrasian Surat Tugas dan Surat Keputusan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Pengadministrasian Ujian Proposal dan Skripsi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Pengadministrasian PPL, PKL dan Penelitian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Pengadministrasian surat menyurat di bidang akademik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Pelayanan publik dibidang akademik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Manajemen dan pengorganisasian di bidang akademik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Pelaporan sistem informasi akademik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/>
              <a:t>Pengelolaan Web-Site layanan administrasi </a:t>
            </a:r>
            <a:r>
              <a:rPr lang="id-ID" sz="2400" dirty="0" smtClean="0"/>
              <a:t>mahasiswa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4962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Layanan </a:t>
            </a:r>
            <a:r>
              <a:rPr lang="en-US" dirty="0" smtClean="0"/>
              <a:t>E-</a:t>
            </a:r>
            <a:r>
              <a:rPr lang="id-ID" dirty="0" smtClean="0"/>
              <a:t>Akademik On 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id-ID" sz="1800" dirty="0" smtClean="0"/>
              <a:t>1. Web Portal</a:t>
            </a:r>
          </a:p>
          <a:p>
            <a:pPr marL="0" indent="0">
              <a:buNone/>
            </a:pPr>
            <a:r>
              <a:rPr lang="id-ID" sz="1800" dirty="0" smtClean="0"/>
              <a:t>	Portal </a:t>
            </a:r>
            <a:r>
              <a:rPr lang="id-ID" sz="1800" dirty="0"/>
              <a:t>berita, event, </a:t>
            </a:r>
            <a:r>
              <a:rPr lang="id-ID" sz="1800" dirty="0" smtClean="0"/>
              <a:t>pengumuman</a:t>
            </a:r>
          </a:p>
          <a:p>
            <a:pPr marL="0" indent="0">
              <a:buNone/>
            </a:pPr>
            <a:r>
              <a:rPr lang="id-ID" sz="1800" dirty="0" smtClean="0"/>
              <a:t>2. Modul </a:t>
            </a:r>
            <a:r>
              <a:rPr lang="id-ID" sz="1800" dirty="0"/>
              <a:t>Surat-surat Pemberkasan</a:t>
            </a:r>
          </a:p>
          <a:p>
            <a:r>
              <a:rPr lang="id-ID" sz="1800" dirty="0"/>
              <a:t>Surat Pribadi (Cuti, Mutasi, Pinjam Alat, Terlambat SPP, Uji Tera Alat, Perpanjangan Studi)</a:t>
            </a:r>
          </a:p>
          <a:p>
            <a:r>
              <a:rPr lang="id-ID" sz="1800" dirty="0"/>
              <a:t>Download Template Surat-surat</a:t>
            </a:r>
          </a:p>
          <a:p>
            <a:r>
              <a:rPr lang="id-ID" sz="1800" dirty="0"/>
              <a:t>Surat Akademik</a:t>
            </a:r>
          </a:p>
          <a:p>
            <a:r>
              <a:rPr lang="id-ID" sz="1800" dirty="0"/>
              <a:t>Surat Perijinan Observasi (Ijin Observasi, Permohonan Observasi)</a:t>
            </a:r>
          </a:p>
          <a:p>
            <a:r>
              <a:rPr lang="id-ID" sz="1800" dirty="0"/>
              <a:t>Surat Ijin PKL</a:t>
            </a:r>
          </a:p>
          <a:p>
            <a:r>
              <a:rPr lang="id-ID" sz="1800" dirty="0"/>
              <a:t>Surat Keterangan</a:t>
            </a:r>
          </a:p>
          <a:p>
            <a:r>
              <a:rPr lang="id-ID" sz="1800" dirty="0"/>
              <a:t>Surat Penelitian (Ijin Reabilitas Angket, Ijin Penelitian, Pra Penelitian, Uji Coba Angket, Validasi Angket Dosen)</a:t>
            </a:r>
          </a:p>
          <a:p>
            <a:pPr eaLnBrk="1" hangingPunct="1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943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ESA Tamplat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UNESA Tamplate Presentation</Template>
  <TotalTime>244</TotalTime>
  <Words>268</Words>
  <Application>Microsoft Office PowerPoint</Application>
  <PresentationFormat>On-screen Show (4:3)</PresentationFormat>
  <Paragraphs>97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UNESA Tamplate Presentation</vt:lpstr>
      <vt:lpstr> SOSIALISASI WEBSITE FIK UNESA “ e- administrasi, e-monitoring &amp; survey pelanggan</vt:lpstr>
      <vt:lpstr>DATA DIRI</vt:lpstr>
      <vt:lpstr>PowerPoint Presentation</vt:lpstr>
      <vt:lpstr>Tujuan :</vt:lpstr>
      <vt:lpstr>LATAR BELAKANG</vt:lpstr>
      <vt:lpstr>Perkembangan IPTEK</vt:lpstr>
      <vt:lpstr>±1.200 Mahasiswa </vt:lpstr>
      <vt:lpstr>Perkerjaan Administrasi Jurusan</vt:lpstr>
      <vt:lpstr>Layanan E-Akademik On Line</vt:lpstr>
      <vt:lpstr>Standar Pengoperasian Program</vt:lpstr>
      <vt:lpstr>Standar Pengoperasian Program</vt:lpstr>
      <vt:lpstr>LAYANANAN PERSURATAN</vt:lpstr>
      <vt:lpstr>SOP Layanan Akademik Online</vt:lpstr>
      <vt:lpstr>moto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Suryanti</dc:creator>
  <cp:lastModifiedBy>sulton</cp:lastModifiedBy>
  <cp:revision>24</cp:revision>
  <cp:lastPrinted>2015-10-09T09:21:05Z</cp:lastPrinted>
  <dcterms:created xsi:type="dcterms:W3CDTF">2012-05-20T22:46:17Z</dcterms:created>
  <dcterms:modified xsi:type="dcterms:W3CDTF">2017-08-14T05:43:09Z</dcterms:modified>
</cp:coreProperties>
</file>