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8" r:id="rId2"/>
    <p:sldId id="259" r:id="rId3"/>
    <p:sldId id="262" r:id="rId4"/>
    <p:sldId id="263" r:id="rId5"/>
    <p:sldId id="265" r:id="rId6"/>
    <p:sldId id="268" r:id="rId7"/>
    <p:sldId id="269" r:id="rId8"/>
    <p:sldId id="266" r:id="rId9"/>
    <p:sldId id="267" r:id="rId10"/>
    <p:sldId id="270" r:id="rId11"/>
    <p:sldId id="271" r:id="rId12"/>
    <p:sldId id="272" r:id="rId13"/>
    <p:sldId id="273" r:id="rId14"/>
    <p:sldId id="279" r:id="rId15"/>
  </p:sldIdLst>
  <p:sldSz cx="9144000" cy="6858000" type="screen4x3"/>
  <p:notesSz cx="9309100" cy="7053263"/>
  <p:defaultTextStyle>
    <a:defPPr>
      <a:defRPr lang="id-ID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2663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73003" y="0"/>
            <a:ext cx="4033943" cy="352663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r">
              <a:defRPr sz="1200"/>
            </a:lvl1pPr>
          </a:lstStyle>
          <a:p>
            <a:fld id="{14BD5900-0C20-469F-B642-4269F20C5914}" type="datetimeFigureOut">
              <a:rPr lang="en-US" smtClean="0"/>
              <a:pPr/>
              <a:t>8/14/2017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99376"/>
            <a:ext cx="4033943" cy="352663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73003" y="6699376"/>
            <a:ext cx="4033943" cy="352663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r">
              <a:defRPr sz="1200"/>
            </a:lvl1pPr>
          </a:lstStyle>
          <a:p>
            <a:fld id="{A549B833-94B5-40FF-BCAF-98413D1017B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8999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2663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73003" y="0"/>
            <a:ext cx="4033943" cy="352663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r">
              <a:defRPr sz="1200"/>
            </a:lvl1pPr>
          </a:lstStyle>
          <a:p>
            <a:fld id="{6B8CCA4F-C508-46B7-9AB5-5316EAD628DE}" type="datetimeFigureOut">
              <a:rPr lang="id-ID" smtClean="0"/>
              <a:pPr/>
              <a:t>14/08/2017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92425" y="528638"/>
            <a:ext cx="3525838" cy="26447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497" tIns="46749" rIns="93497" bIns="46749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0910" y="3350300"/>
            <a:ext cx="7447280" cy="3173968"/>
          </a:xfrm>
          <a:prstGeom prst="rect">
            <a:avLst/>
          </a:prstGeom>
        </p:spPr>
        <p:txBody>
          <a:bodyPr vert="horz" lIns="93497" tIns="46749" rIns="93497" bIns="4674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99376"/>
            <a:ext cx="4033943" cy="352663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73003" y="6699376"/>
            <a:ext cx="4033943" cy="352663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r">
              <a:defRPr sz="1200"/>
            </a:lvl1pPr>
          </a:lstStyle>
          <a:p>
            <a:fld id="{DF143233-849C-4112-956D-3206D99963E2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495921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43233-849C-4112-956D-3206D99963E2}" type="slidenum">
              <a:rPr lang="id-ID" smtClean="0"/>
              <a:pPr/>
              <a:t>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469992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d-ID" dirty="0" smtClean="0"/>
              <a:t>j</a:t>
            </a:r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600432-8C2A-43FE-9768-35763CE33972}" type="slidenum">
              <a:rPr lang="id-ID" smtClean="0"/>
              <a:pPr/>
              <a:t>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755629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600432-8C2A-43FE-9768-35763CE33972}" type="slidenum">
              <a:rPr lang="id-ID" smtClean="0"/>
              <a:pPr/>
              <a:t>6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74514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3EA05D-D0F0-4B11-91B2-EFDA0826B366}" type="datetimeFigureOut">
              <a:rPr lang="id-ID"/>
              <a:pPr>
                <a:defRPr/>
              </a:pPr>
              <a:t>14/08/2017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072365-B246-435C-947D-2BE62297E460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C0CCA5-5907-4449-9539-34EB334CF956}" type="datetimeFigureOut">
              <a:rPr lang="id-ID"/>
              <a:pPr>
                <a:defRPr/>
              </a:pPr>
              <a:t>14/08/2017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119EF-BB20-416D-B620-4C7E31FDB0EC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17479-CA58-40B6-9740-BAFE58A5676A}" type="datetimeFigureOut">
              <a:rPr lang="id-ID"/>
              <a:pPr>
                <a:defRPr/>
              </a:pPr>
              <a:t>14/08/2017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20E2C-8C81-4278-8C3C-C947D4AC3A0A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92B16-1703-4C8A-9D15-C5BB437025B1}" type="datetimeFigureOut">
              <a:rPr lang="id-ID"/>
              <a:pPr>
                <a:defRPr/>
              </a:pPr>
              <a:t>14/08/2017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C5AF06-53D5-4059-9AED-1171A7CF34F6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8AC033-90ED-412A-B3C0-389987809880}" type="datetimeFigureOut">
              <a:rPr lang="id-ID"/>
              <a:pPr>
                <a:defRPr/>
              </a:pPr>
              <a:t>14/08/2017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5B60A5-9730-46C7-9F93-622DA78355BE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CA2DD8-B399-46AF-A897-EA11EC4A8F79}" type="datetimeFigureOut">
              <a:rPr lang="id-ID"/>
              <a:pPr>
                <a:defRPr/>
              </a:pPr>
              <a:t>14/08/2017</a:t>
            </a:fld>
            <a:endParaRPr lang="id-ID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5D5F04-D2F8-4118-9FB4-4F837B924365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EE909D-58E1-46E9-ADD8-8ADEA77F507C}" type="datetimeFigureOut">
              <a:rPr lang="id-ID"/>
              <a:pPr>
                <a:defRPr/>
              </a:pPr>
              <a:t>14/08/2017</a:t>
            </a:fld>
            <a:endParaRPr lang="id-ID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EA65D3-DBAE-410A-BE23-84AC2C603DE8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EA166C-4770-420A-BB3B-2FE8396A31A0}" type="datetimeFigureOut">
              <a:rPr lang="id-ID"/>
              <a:pPr>
                <a:defRPr/>
              </a:pPr>
              <a:t>14/08/2017</a:t>
            </a:fld>
            <a:endParaRPr lang="id-ID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E014CE-3CEB-49E6-9386-12A0B0A8F57E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1410B3-5DAC-4643-B6F5-410A24C7C703}" type="datetimeFigureOut">
              <a:rPr lang="id-ID"/>
              <a:pPr>
                <a:defRPr/>
              </a:pPr>
              <a:t>14/08/2017</a:t>
            </a:fld>
            <a:endParaRPr lang="id-ID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44042D-AAF4-488D-8C48-FFBFF1BBDAB6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252369-AEB1-4DD6-A4B6-826183888408}" type="datetimeFigureOut">
              <a:rPr lang="id-ID"/>
              <a:pPr>
                <a:defRPr/>
              </a:pPr>
              <a:t>14/08/2017</a:t>
            </a:fld>
            <a:endParaRPr lang="id-ID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3F503A-D2CF-44CD-8F6A-06FC4FA02669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id-ID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6F4DB1-7A5E-4122-BE77-DBB18900262B}" type="datetimeFigureOut">
              <a:rPr lang="id-ID"/>
              <a:pPr>
                <a:defRPr/>
              </a:pPr>
              <a:t>14/08/2017</a:t>
            </a:fld>
            <a:endParaRPr lang="id-ID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B13867-FDCB-45E9-AB48-B0068C89116C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id-ID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DA5FE92-BA61-4074-86F6-19E9A071B796}" type="datetimeFigureOut">
              <a:rPr lang="id-ID"/>
              <a:pPr>
                <a:defRPr/>
              </a:pPr>
              <a:t>14/08/2017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360AC35-BB6A-4232-BB77-E1A203368428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localhost/portalpenor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localhost/portalpenor/" TargetMode="External"/><Relationship Id="rId5" Type="http://schemas.openxmlformats.org/officeDocument/2006/relationships/slide" Target="slide14.xml"/><Relationship Id="rId4" Type="http://schemas.openxmlformats.org/officeDocument/2006/relationships/slide" Target="slide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slide" Target="slide1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4.jpeg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gif"/><Relationship Id="rId5" Type="http://schemas.openxmlformats.org/officeDocument/2006/relationships/image" Target="../media/image3.jpeg"/><Relationship Id="rId4" Type="http://schemas.openxmlformats.org/officeDocument/2006/relationships/image" Target="../media/image6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title"/>
          </p:nvPr>
        </p:nvSpPr>
        <p:spPr>
          <a:xfrm>
            <a:off x="467544" y="1196752"/>
            <a:ext cx="8229600" cy="1944216"/>
          </a:xfrm>
        </p:spPr>
        <p:txBody>
          <a:bodyPr/>
          <a:lstStyle/>
          <a:p>
            <a:r>
              <a:rPr lang="id-ID" sz="2800" dirty="0" smtClean="0">
                <a:solidFill>
                  <a:schemeClr val="bg1"/>
                </a:solidFill>
              </a:rPr>
              <a:t/>
            </a:r>
            <a:br>
              <a:rPr lang="id-ID" sz="2800" dirty="0" smtClean="0">
                <a:solidFill>
                  <a:schemeClr val="bg1"/>
                </a:solidFill>
              </a:rPr>
            </a:br>
            <a:r>
              <a:rPr lang="en-US" sz="3600" dirty="0" smtClean="0">
                <a:solidFill>
                  <a:schemeClr val="bg1"/>
                </a:solidFill>
              </a:rPr>
              <a:t>SOSIALISASI WEBSITE FIK UNESA</a:t>
            </a:r>
            <a:br>
              <a:rPr lang="en-US" sz="3600" dirty="0" smtClean="0">
                <a:solidFill>
                  <a:schemeClr val="bg1"/>
                </a:solidFill>
              </a:rPr>
            </a:br>
            <a:r>
              <a:rPr lang="en-US" sz="3600" dirty="0" smtClean="0">
                <a:solidFill>
                  <a:schemeClr val="bg1"/>
                </a:solidFill>
              </a:rPr>
              <a:t>“ e- </a:t>
            </a:r>
            <a:r>
              <a:rPr lang="en-US" sz="3600" dirty="0" err="1" smtClean="0">
                <a:solidFill>
                  <a:schemeClr val="bg1"/>
                </a:solidFill>
              </a:rPr>
              <a:t>administrasi</a:t>
            </a:r>
            <a:r>
              <a:rPr lang="en-US" sz="3600" dirty="0" smtClean="0">
                <a:solidFill>
                  <a:schemeClr val="bg1"/>
                </a:solidFill>
              </a:rPr>
              <a:t>, e-monitoring </a:t>
            </a:r>
            <a:r>
              <a:rPr lang="en-US" sz="3600" dirty="0" smtClean="0">
                <a:solidFill>
                  <a:schemeClr val="bg1"/>
                </a:solidFill>
              </a:rPr>
              <a:t>&amp; survey </a:t>
            </a:r>
            <a:r>
              <a:rPr lang="en-US" sz="3600" dirty="0" err="1" smtClean="0">
                <a:solidFill>
                  <a:schemeClr val="bg1"/>
                </a:solidFill>
              </a:rPr>
              <a:t>pelanggan</a:t>
            </a:r>
            <a:endParaRPr lang="id-ID" dirty="0" smtClean="0">
              <a:solidFill>
                <a:schemeClr val="bg1"/>
              </a:solidFill>
            </a:endParaRPr>
          </a:p>
        </p:txBody>
      </p:sp>
      <p:sp>
        <p:nvSpPr>
          <p:cNvPr id="2051" name="Content Placeholder 2"/>
          <p:cNvSpPr>
            <a:spLocks noGrp="1"/>
          </p:cNvSpPr>
          <p:nvPr>
            <p:ph idx="1"/>
          </p:nvPr>
        </p:nvSpPr>
        <p:spPr>
          <a:xfrm>
            <a:off x="611560" y="4437112"/>
            <a:ext cx="8229600" cy="1512167"/>
          </a:xfrm>
        </p:spPr>
        <p:txBody>
          <a:bodyPr/>
          <a:lstStyle/>
          <a:p>
            <a:pPr algn="ctr">
              <a:buNone/>
            </a:pPr>
            <a:r>
              <a:rPr lang="id-ID" dirty="0" smtClean="0">
                <a:solidFill>
                  <a:schemeClr val="bg1"/>
                </a:solidFill>
              </a:rPr>
              <a:t>Mohamad Sulton Arifin, S.Pd.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M.Pd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id-ID" dirty="0" smtClean="0">
              <a:solidFill>
                <a:schemeClr val="bg1"/>
              </a:solidFill>
            </a:endParaRPr>
          </a:p>
          <a:p>
            <a:pPr algn="ctr">
              <a:buNone/>
            </a:pPr>
            <a:r>
              <a:rPr lang="id-ID" dirty="0" smtClean="0">
                <a:solidFill>
                  <a:schemeClr val="bg1"/>
                </a:solidFill>
              </a:rPr>
              <a:t>NIP 197509042009101003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3600" dirty="0" smtClean="0"/>
              <a:t>Standar Pengoperasian Program</a:t>
            </a:r>
          </a:p>
        </p:txBody>
      </p:sp>
      <p:pic>
        <p:nvPicPr>
          <p:cNvPr id="4" name="Picture 1" descr="C:\Users\Acer\AppData\Local\Temp\Rar$DI00.353\mhs-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03648" y="1268760"/>
            <a:ext cx="6459032" cy="511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6588224" y="1268760"/>
            <a:ext cx="2209800" cy="914400"/>
          </a:xfrm>
          <a:prstGeom prst="rect">
            <a:avLst/>
          </a:prstGeom>
          <a:ln w="9525" cap="flat" cmpd="sng" algn="ctr">
            <a:solidFill>
              <a:schemeClr val="accent4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sz="2000" smtClean="0"/>
              <a:t>User Manual Untuk Layanan Surat</a:t>
            </a:r>
            <a:endParaRPr lang="id-ID" sz="2000" dirty="0"/>
          </a:p>
        </p:txBody>
      </p:sp>
    </p:spTree>
    <p:extLst>
      <p:ext uri="{BB962C8B-B14F-4D97-AF65-F5344CB8AC3E}">
        <p14:creationId xmlns:p14="http://schemas.microsoft.com/office/powerpoint/2010/main" val="1612738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3600" dirty="0" smtClean="0"/>
              <a:t>Standar Pengoperasian Program</a:t>
            </a:r>
          </a:p>
        </p:txBody>
      </p:sp>
      <p:pic>
        <p:nvPicPr>
          <p:cNvPr id="5" name="Picture 19" descr="mhs-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91548" y="1196752"/>
            <a:ext cx="5976796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6804248" y="1146595"/>
            <a:ext cx="2209800" cy="914400"/>
          </a:xfrm>
          <a:prstGeom prst="rect">
            <a:avLst/>
          </a:prstGeom>
          <a:ln w="9525" cap="flat" cmpd="sng" algn="ctr">
            <a:solidFill>
              <a:schemeClr val="accent4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sz="2000" smtClean="0"/>
              <a:t>User Manual Untuk Layanan Surat</a:t>
            </a:r>
            <a:endParaRPr lang="id-ID" sz="2000" dirty="0"/>
          </a:p>
        </p:txBody>
      </p:sp>
    </p:spTree>
    <p:extLst>
      <p:ext uri="{BB962C8B-B14F-4D97-AF65-F5344CB8AC3E}">
        <p14:creationId xmlns:p14="http://schemas.microsoft.com/office/powerpoint/2010/main" val="1432939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hlinkClick r:id="" action="ppaction://noaction"/>
          </p:cNvPr>
          <p:cNvSpPr>
            <a:spLocks noGrp="1"/>
          </p:cNvSpPr>
          <p:nvPr>
            <p:ph type="title"/>
          </p:nvPr>
        </p:nvSpPr>
        <p:spPr>
          <a:xfrm>
            <a:off x="1835696" y="260648"/>
            <a:ext cx="6768752" cy="1143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d-ID" sz="4800" dirty="0" smtClean="0">
                <a:solidFill>
                  <a:srgbClr val="000000"/>
                </a:solidFill>
              </a:rPr>
              <a:t>LAYANANAN PERSURATAN</a:t>
            </a:r>
            <a:endParaRPr lang="id-ID" sz="4800" dirty="0">
              <a:solidFill>
                <a:srgbClr val="000000"/>
              </a:solidFill>
            </a:endParaRPr>
          </a:p>
        </p:txBody>
      </p:sp>
      <p:sp>
        <p:nvSpPr>
          <p:cNvPr id="8" name="Content Placeholder 7">
            <a:hlinkClick r:id="rId3"/>
          </p:cNvPr>
          <p:cNvSpPr>
            <a:spLocks noGrp="1"/>
          </p:cNvSpPr>
          <p:nvPr>
            <p:ph idx="1"/>
          </p:nvPr>
        </p:nvSpPr>
        <p:spPr>
          <a:xfrm>
            <a:off x="539750" y="2133600"/>
            <a:ext cx="8229600" cy="334486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d-ID" sz="4400" b="1" i="1" dirty="0" smtClean="0">
                <a:solidFill>
                  <a:srgbClr val="000000"/>
                </a:solidFill>
              </a:rPr>
              <a:t>www.fik.unesa.ac.id</a:t>
            </a:r>
            <a:endParaRPr lang="id-ID" sz="4400" b="1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565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8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935" y="188640"/>
            <a:ext cx="8229600" cy="720080"/>
          </a:xfrm>
        </p:spPr>
        <p:txBody>
          <a:bodyPr/>
          <a:lstStyle/>
          <a:p>
            <a:r>
              <a:rPr lang="id-ID" dirty="0" smtClean="0"/>
              <a:t>SOP Layanan Akademik Online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5803636"/>
              </p:ext>
            </p:extLst>
          </p:nvPr>
        </p:nvGraphicFramePr>
        <p:xfrm>
          <a:off x="1666342" y="816150"/>
          <a:ext cx="5353930" cy="59252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07087"/>
                <a:gridCol w="2036808"/>
                <a:gridCol w="1610035"/>
              </a:tblGrid>
              <a:tr h="494533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id-ID" sz="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880" marR="37880" marT="0" marB="0" anchor="ctr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050" dirty="0">
                          <a:effectLst/>
                        </a:rPr>
                        <a:t>STANDAR OPERATING PROCEDURE (SOP)</a:t>
                      </a:r>
                      <a:endParaRPr lang="id-ID" sz="1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880" marR="378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NO.</a:t>
                      </a:r>
                      <a:endParaRPr lang="id-ID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880" marR="37880" marT="0" marB="0" anchor="ctr"/>
                </a:tc>
              </a:tr>
              <a:tr h="485350"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000" dirty="0">
                          <a:effectLst/>
                        </a:rPr>
                        <a:t>KODE : ADM AKD</a:t>
                      </a:r>
                      <a:endParaRPr lang="id-ID" sz="1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880" marR="37880" marT="0" marB="0" anchor="ctr"/>
                </a:tc>
              </a:tr>
              <a:tr h="494533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000" dirty="0">
                          <a:effectLst/>
                        </a:rPr>
                        <a:t>JUDUL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606675" algn="l"/>
                        </a:tabLst>
                      </a:pPr>
                      <a:r>
                        <a:rPr lang="id-ID" sz="1000" dirty="0">
                          <a:effectLst/>
                        </a:rPr>
                        <a:t>LAYANAN ADMINISTRASI AKADEMIK</a:t>
                      </a:r>
                      <a:endParaRPr lang="id-ID" sz="1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880" marR="37880" marT="0" marB="0" anchor="ctr"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000" dirty="0">
                          <a:effectLst/>
                        </a:rPr>
                        <a:t>TANGGAL EFEKTIF :</a:t>
                      </a:r>
                      <a:endParaRPr lang="id-ID" sz="1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880" marR="37880" marT="0" marB="0" anchor="ctr"/>
                </a:tc>
              </a:tr>
              <a:tr h="494533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000" dirty="0">
                          <a:effectLst/>
                        </a:rPr>
                        <a:t>AREA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000" dirty="0">
                          <a:effectLst/>
                        </a:rPr>
                        <a:t>JURUSAN SE LINGKUNG FIK</a:t>
                      </a:r>
                      <a:endParaRPr lang="id-ID" sz="1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880" marR="37880" marT="0" marB="0" anchor="ctr"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000" dirty="0">
                          <a:effectLst/>
                        </a:rPr>
                        <a:t>TANGGAL REVISI :</a:t>
                      </a:r>
                      <a:endParaRPr lang="id-ID" sz="1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880" marR="37880" marT="0" marB="0" anchor="ctr"/>
                </a:tc>
              </a:tr>
              <a:tr h="494533">
                <a:tc rowSpan="8"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id-ID" sz="1050" dirty="0">
                          <a:effectLst/>
                        </a:rPr>
                        <a:t>Tata Urutan Persuratan </a:t>
                      </a:r>
                      <a:endParaRPr lang="id-ID" sz="10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880" marR="37880" marT="0" marB="0" anchor="ctr"/>
                </a:tc>
                <a:tc rowSpan="8"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id-ID" sz="1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880" marR="378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000" dirty="0">
                          <a:effectLst/>
                        </a:rPr>
                        <a:t>Mahasiswa Online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000" dirty="0">
                          <a:effectLst/>
                        </a:rPr>
                        <a:t>Isi Data Surat - Cetak</a:t>
                      </a:r>
                      <a:endParaRPr lang="id-ID" sz="1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880" marR="37880" marT="0" marB="0" anchor="ctr"/>
                </a:tc>
              </a:tr>
              <a:tr h="494533"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id-ID" sz="1000" dirty="0">
                          <a:effectLst/>
                        </a:rPr>
                        <a:t> </a:t>
                      </a:r>
                      <a:endParaRPr lang="id-ID" sz="1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880" marR="37880" marT="0" marB="0" anchor="b"/>
                </a:tc>
              </a:tr>
              <a:tr h="494533"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id-ID" sz="1000" dirty="0">
                          <a:effectLst/>
                        </a:rPr>
                        <a:t>Mahasiswa Menuju Admin Jurusan Minta No. Surat</a:t>
                      </a:r>
                      <a:endParaRPr lang="id-ID" sz="1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880" marR="37880" marT="0" marB="0" anchor="b"/>
                </a:tc>
              </a:tr>
              <a:tr h="494533"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id-ID" sz="1000" dirty="0">
                          <a:effectLst/>
                        </a:rPr>
                        <a:t> </a:t>
                      </a:r>
                      <a:endParaRPr lang="id-ID" sz="1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880" marR="37880" marT="0" marB="0" anchor="b"/>
                </a:tc>
              </a:tr>
              <a:tr h="494533"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000" dirty="0">
                          <a:effectLst/>
                        </a:rPr>
                        <a:t>Mahasiswa Minta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000" dirty="0">
                          <a:effectLst/>
                        </a:rPr>
                        <a:t>TTD Pihak Terkait</a:t>
                      </a:r>
                      <a:endParaRPr lang="id-ID" sz="1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880" marR="37880" marT="0" marB="0" anchor="ctr"/>
                </a:tc>
              </a:tr>
              <a:tr h="494533"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id-ID" sz="1000">
                          <a:effectLst/>
                        </a:rPr>
                        <a:t> </a:t>
                      </a:r>
                      <a:endParaRPr lang="id-ID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880" marR="37880" marT="0" marB="0" anchor="b"/>
                </a:tc>
              </a:tr>
              <a:tr h="494533"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000" dirty="0">
                          <a:effectLst/>
                        </a:rPr>
                        <a:t>Stempel Admin Jurusan &amp; Arsip</a:t>
                      </a:r>
                      <a:endParaRPr lang="id-ID" sz="1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880" marR="37880" marT="0" marB="0" anchor="ctr"/>
                </a:tc>
              </a:tr>
              <a:tr h="494533"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id-ID" sz="1000" dirty="0">
                          <a:effectLst/>
                        </a:rPr>
                        <a:t>Output(Surat Jadi)</a:t>
                      </a:r>
                      <a:endParaRPr lang="id-ID" sz="1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880" marR="37880" marT="0" marB="0" anchor="b"/>
                </a:tc>
              </a:tr>
            </a:tbl>
          </a:graphicData>
        </a:graphic>
      </p:graphicFrame>
      <p:pic>
        <p:nvPicPr>
          <p:cNvPr id="2060" name="Picture 1" descr="Description: UNES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437" y="923906"/>
            <a:ext cx="982379" cy="73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Picture 3" descr="Description: adroid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7538" y="4917676"/>
            <a:ext cx="628650" cy="59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3671711" y="2960423"/>
            <a:ext cx="1692377" cy="3675963"/>
            <a:chOff x="6230" y="5838"/>
            <a:chExt cx="1774" cy="7967"/>
          </a:xfrm>
        </p:grpSpPr>
        <p:pic>
          <p:nvPicPr>
            <p:cNvPr id="2059" name="Picture 11" descr="adroid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4" y="5838"/>
              <a:ext cx="990" cy="9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8" name="Picture 10" descr="adroid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4" y="7961"/>
              <a:ext cx="990" cy="9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7" name="Picture 9" descr="adroid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4" y="12417"/>
              <a:ext cx="990" cy="9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AutoShape 8"/>
            <p:cNvSpPr>
              <a:spLocks noChangeShapeType="1"/>
            </p:cNvSpPr>
            <p:nvPr/>
          </p:nvSpPr>
          <p:spPr bwMode="auto">
            <a:xfrm>
              <a:off x="7528" y="6871"/>
              <a:ext cx="0" cy="97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" name="AutoShape 7"/>
            <p:cNvSpPr>
              <a:spLocks noChangeShapeType="1"/>
            </p:cNvSpPr>
            <p:nvPr/>
          </p:nvSpPr>
          <p:spPr bwMode="auto">
            <a:xfrm>
              <a:off x="7528" y="9005"/>
              <a:ext cx="0" cy="97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" name="AutoShape 6"/>
            <p:cNvSpPr>
              <a:spLocks noChangeShapeType="1"/>
            </p:cNvSpPr>
            <p:nvPr/>
          </p:nvSpPr>
          <p:spPr bwMode="auto">
            <a:xfrm>
              <a:off x="7514" y="11687"/>
              <a:ext cx="0" cy="97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" name="AutoShape 5"/>
            <p:cNvSpPr>
              <a:spLocks noChangeShapeType="1"/>
            </p:cNvSpPr>
            <p:nvPr/>
          </p:nvSpPr>
          <p:spPr bwMode="auto">
            <a:xfrm flipH="1">
              <a:off x="6230" y="13805"/>
              <a:ext cx="1298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" name="AutoShape 4"/>
            <p:cNvSpPr>
              <a:spLocks noChangeShapeType="1"/>
            </p:cNvSpPr>
            <p:nvPr/>
          </p:nvSpPr>
          <p:spPr bwMode="auto">
            <a:xfrm flipV="1">
              <a:off x="6230" y="6355"/>
              <a:ext cx="0" cy="745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" name="AutoShape 3"/>
            <p:cNvSpPr>
              <a:spLocks noChangeShapeType="1"/>
            </p:cNvSpPr>
            <p:nvPr/>
          </p:nvSpPr>
          <p:spPr bwMode="auto">
            <a:xfrm>
              <a:off x="6230" y="6355"/>
              <a:ext cx="784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</p:spTree>
    <p:extLst>
      <p:ext uri="{BB962C8B-B14F-4D97-AF65-F5344CB8AC3E}">
        <p14:creationId xmlns:p14="http://schemas.microsoft.com/office/powerpoint/2010/main" val="3932413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9" y="188640"/>
            <a:ext cx="5544616" cy="720080"/>
          </a:xfrm>
        </p:spPr>
        <p:txBody>
          <a:bodyPr/>
          <a:lstStyle/>
          <a:p>
            <a:r>
              <a:rPr lang="id-ID" dirty="0" smtClean="0"/>
              <a:t>moto</a:t>
            </a:r>
            <a:endParaRPr lang="id-ID" dirty="0"/>
          </a:p>
        </p:txBody>
      </p:sp>
      <p:sp>
        <p:nvSpPr>
          <p:cNvPr id="5" name="Title 1"/>
          <p:cNvSpPr>
            <a:spLocks noGrp="1"/>
          </p:cNvSpPr>
          <p:nvPr>
            <p:ph idx="1"/>
          </p:nvPr>
        </p:nvSpPr>
        <p:spPr>
          <a:xfrm>
            <a:off x="2411760" y="4437112"/>
            <a:ext cx="3744416" cy="79186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d-ID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</a:rPr>
              <a:t>Terima kasih</a:t>
            </a:r>
            <a:endParaRPr lang="id-ID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611560" y="1628800"/>
            <a:ext cx="8229600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id-ID" dirty="0" smtClean="0"/>
              <a:t>Berkerja Berkerja Berkerja Inovasi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638636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dirty="0" smtClean="0"/>
              <a:t>DATA DIRI</a:t>
            </a: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/>
          <a:lstStyle/>
          <a:p>
            <a:pPr lvl="0"/>
            <a:r>
              <a:rPr lang="id-ID" sz="2000" dirty="0"/>
              <a:t>Nama Lengkap		</a:t>
            </a:r>
            <a:r>
              <a:rPr lang="id-ID" sz="2000" dirty="0" smtClean="0"/>
              <a:t>: </a:t>
            </a:r>
            <a:r>
              <a:rPr lang="id-ID" sz="2000" dirty="0"/>
              <a:t>Mohamad Sulton Arifin, S.Pd</a:t>
            </a:r>
            <a:r>
              <a:rPr lang="id-ID" sz="2000" dirty="0" smtClean="0"/>
              <a:t>.</a:t>
            </a:r>
            <a:r>
              <a:rPr lang="en-US" sz="2000" dirty="0" smtClean="0"/>
              <a:t>, </a:t>
            </a:r>
            <a:r>
              <a:rPr lang="en-US" sz="2000" dirty="0" err="1" smtClean="0"/>
              <a:t>M.Pd</a:t>
            </a:r>
            <a:r>
              <a:rPr lang="en-US" sz="2000" dirty="0" smtClean="0"/>
              <a:t>.</a:t>
            </a:r>
            <a:endParaRPr lang="id-ID" sz="2000" dirty="0"/>
          </a:p>
          <a:p>
            <a:pPr lvl="0"/>
            <a:r>
              <a:rPr lang="id-ID" sz="2000" dirty="0"/>
              <a:t>NIP				: 197509042009101003</a:t>
            </a:r>
          </a:p>
          <a:p>
            <a:pPr lvl="0"/>
            <a:r>
              <a:rPr lang="id-ID" sz="2000" dirty="0" smtClean="0"/>
              <a:t>Tempat </a:t>
            </a:r>
            <a:r>
              <a:rPr lang="id-ID" sz="2000" dirty="0"/>
              <a:t>Tanggal Lahir		: Kediri/04 September 1975</a:t>
            </a:r>
          </a:p>
          <a:p>
            <a:pPr lvl="0"/>
            <a:r>
              <a:rPr lang="id-ID" sz="2000" dirty="0"/>
              <a:t>Pangkat dan Gol. tmt		: Penata Muda Tk.1 / IIIb. 1 Oktober 2009</a:t>
            </a:r>
          </a:p>
          <a:p>
            <a:pPr lvl="0"/>
            <a:r>
              <a:rPr lang="id-ID" sz="2000" dirty="0"/>
              <a:t>Unit Kerja			: Fakultas Ilmu Keolahragaan</a:t>
            </a:r>
          </a:p>
          <a:p>
            <a:pPr lvl="0"/>
            <a:r>
              <a:rPr lang="id-ID" sz="2000" dirty="0"/>
              <a:t>Jabatan saat ini, tmt		: Staff Subag. Pendidikan </a:t>
            </a:r>
          </a:p>
          <a:p>
            <a:pPr lvl="0"/>
            <a:r>
              <a:rPr lang="id-ID" sz="2000" dirty="0" smtClean="0"/>
              <a:t>Pendidikan </a:t>
            </a:r>
            <a:r>
              <a:rPr lang="id-ID" sz="2000" dirty="0"/>
              <a:t>terakhir		: </a:t>
            </a:r>
            <a:r>
              <a:rPr lang="en-US" sz="2000" dirty="0" smtClean="0"/>
              <a:t> </a:t>
            </a:r>
            <a:r>
              <a:rPr lang="id-ID" sz="2000" dirty="0" smtClean="0"/>
              <a:t>S1 </a:t>
            </a:r>
            <a:r>
              <a:rPr lang="id-ID" sz="2000" dirty="0"/>
              <a:t>(Pendidikan Teknik Mesin </a:t>
            </a:r>
            <a:r>
              <a:rPr lang="id-ID" sz="2000" dirty="0" smtClean="0"/>
              <a:t>Otomotif) </a:t>
            </a:r>
          </a:p>
          <a:p>
            <a:pPr marL="3657600" lvl="8" indent="0">
              <a:buNone/>
            </a:pPr>
            <a:r>
              <a:rPr lang="id-ID" dirty="0" smtClean="0"/>
              <a:t>   Fakultas Tenik – Unesa</a:t>
            </a:r>
          </a:p>
          <a:p>
            <a:pPr marL="3657600" lvl="8" indent="0">
              <a:buNone/>
            </a:pPr>
            <a:r>
              <a:rPr lang="id-ID" dirty="0"/>
              <a:t> </a:t>
            </a:r>
            <a:r>
              <a:rPr lang="id-ID" dirty="0" smtClean="0"/>
              <a:t>  S2 di Manajemen Pendidikan Pascasarjana  </a:t>
            </a:r>
          </a:p>
          <a:p>
            <a:pPr marL="3657600" lvl="8" indent="0">
              <a:buNone/>
            </a:pPr>
            <a:r>
              <a:rPr lang="id-ID" dirty="0" smtClean="0"/>
              <a:t>   Unesa</a:t>
            </a:r>
            <a:endParaRPr lang="id-ID" sz="1000" dirty="0"/>
          </a:p>
          <a:p>
            <a:pPr eaLnBrk="1" hangingPunct="1"/>
            <a:endParaRPr lang="id-ID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marL="0" indent="0" algn="ctr" eaLnBrk="1" hangingPunct="1">
              <a:buNone/>
            </a:pPr>
            <a:endParaRPr lang="id-ID" sz="3600" dirty="0" smtClean="0"/>
          </a:p>
          <a:p>
            <a:pPr marL="0" indent="0" algn="ctr" eaLnBrk="1" hangingPunct="1">
              <a:buNone/>
            </a:pPr>
            <a:r>
              <a:rPr lang="id-ID" sz="4000" dirty="0" smtClean="0"/>
              <a:t>PENGEMBANGAN LAYANAN </a:t>
            </a:r>
            <a:endParaRPr lang="en-US" sz="4000" dirty="0" smtClean="0"/>
          </a:p>
          <a:p>
            <a:pPr marL="0" indent="0" algn="ctr" eaLnBrk="1" hangingPunct="1">
              <a:buNone/>
            </a:pPr>
            <a:endParaRPr lang="en-US" sz="4000" dirty="0" smtClean="0"/>
          </a:p>
          <a:p>
            <a:pPr marL="0" indent="0" algn="ctr" eaLnBrk="1" hangingPunct="1">
              <a:buNone/>
            </a:pPr>
            <a:r>
              <a:rPr lang="en-US" sz="4000" b="1" i="1" dirty="0" smtClean="0"/>
              <a:t>web. fik.unesa.ac.id</a:t>
            </a:r>
            <a:endParaRPr lang="id-ID" sz="4000" b="1" i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172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dirty="0" smtClean="0"/>
              <a:t>Tujuan :</a:t>
            </a: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/>
          <a:lstStyle/>
          <a:p>
            <a:pPr algn="just"/>
            <a:r>
              <a:rPr lang="fi-FI" sz="2800" dirty="0"/>
              <a:t>Tertibnya layanan</a:t>
            </a:r>
            <a:r>
              <a:rPr lang="id-ID" sz="2800" dirty="0"/>
              <a:t>  administrasi akademik </a:t>
            </a:r>
          </a:p>
          <a:p>
            <a:pPr algn="just"/>
            <a:r>
              <a:rPr lang="fi-FI" sz="2800" dirty="0"/>
              <a:t>Ter</a:t>
            </a:r>
            <a:r>
              <a:rPr lang="id-ID" sz="2800" dirty="0"/>
              <a:t>jalinnya </a:t>
            </a:r>
            <a:r>
              <a:rPr lang="fi-FI" sz="2800" dirty="0"/>
              <a:t>koordinas</a:t>
            </a:r>
            <a:r>
              <a:rPr lang="id-ID" sz="2800" dirty="0"/>
              <a:t>i yang baik </a:t>
            </a:r>
            <a:r>
              <a:rPr lang="id-ID" sz="2800" dirty="0" smtClean="0"/>
              <a:t>antara </a:t>
            </a:r>
            <a:r>
              <a:rPr lang="id-ID" sz="2800" dirty="0"/>
              <a:t>bagian</a:t>
            </a:r>
            <a:r>
              <a:rPr lang="fi-FI" sz="2800" dirty="0"/>
              <a:t> dan </a:t>
            </a:r>
            <a:r>
              <a:rPr lang="id-ID" sz="2800" dirty="0"/>
              <a:t>individu</a:t>
            </a:r>
            <a:r>
              <a:rPr lang="fi-FI" sz="2800" dirty="0"/>
              <a:t>.</a:t>
            </a:r>
            <a:endParaRPr lang="id-ID" sz="2800" dirty="0"/>
          </a:p>
          <a:p>
            <a:pPr algn="just"/>
            <a:r>
              <a:rPr lang="id-ID" sz="2800" dirty="0"/>
              <a:t>K</a:t>
            </a:r>
            <a:r>
              <a:rPr lang="fi-FI" sz="2800" dirty="0"/>
              <a:t>ecepatan  layanan kepada </a:t>
            </a:r>
            <a:r>
              <a:rPr lang="id-ID" sz="2800" dirty="0"/>
              <a:t>mahasiswa </a:t>
            </a:r>
          </a:p>
          <a:p>
            <a:pPr algn="just"/>
            <a:r>
              <a:rPr lang="id-ID" sz="2800" dirty="0"/>
              <a:t>P</a:t>
            </a:r>
            <a:r>
              <a:rPr lang="fi-FI" sz="2800" dirty="0"/>
              <a:t>roses layanan sesuai dengan peraturan yang berlaku dan tujuan </a:t>
            </a:r>
            <a:r>
              <a:rPr lang="id-ID" sz="2800" dirty="0"/>
              <a:t>organisasi</a:t>
            </a:r>
          </a:p>
          <a:p>
            <a:pPr algn="just"/>
            <a:r>
              <a:rPr lang="fi-FI" sz="2800" dirty="0"/>
              <a:t>Menjamin</a:t>
            </a:r>
            <a:r>
              <a:rPr lang="id-ID" sz="2800" dirty="0"/>
              <a:t> terpenuhi/ terlampauinya kualitas/ baku mutu standart layanan.</a:t>
            </a:r>
          </a:p>
          <a:p>
            <a:pPr algn="just"/>
            <a:r>
              <a:rPr lang="id-ID" sz="2800" dirty="0"/>
              <a:t>Kepuasan yang diharapkan mahasiswa dan pihak yang membutuhkan</a:t>
            </a:r>
          </a:p>
          <a:p>
            <a:pPr eaLnBrk="1" hangingPunct="1"/>
            <a:endParaRPr lang="id-ID" dirty="0" smtClean="0"/>
          </a:p>
        </p:txBody>
      </p:sp>
    </p:spTree>
    <p:extLst>
      <p:ext uri="{BB962C8B-B14F-4D97-AF65-F5344CB8AC3E}">
        <p14:creationId xmlns:p14="http://schemas.microsoft.com/office/powerpoint/2010/main" val="307056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152400"/>
            <a:ext cx="9144000" cy="1066800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8229600" cy="1143000"/>
          </a:xfrm>
        </p:spPr>
        <p:txBody>
          <a:bodyPr>
            <a:noAutofit/>
          </a:bodyPr>
          <a:lstStyle/>
          <a:p>
            <a:r>
              <a:rPr lang="id-ID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</a:rPr>
              <a:t>LATAR BELAKANG</a:t>
            </a:r>
          </a:p>
        </p:txBody>
      </p:sp>
      <p:sp>
        <p:nvSpPr>
          <p:cNvPr id="4" name="Rounded Rectangle 3">
            <a:hlinkClick r:id="rId4" action="ppaction://hlinksldjump"/>
          </p:cNvPr>
          <p:cNvSpPr/>
          <p:nvPr/>
        </p:nvSpPr>
        <p:spPr>
          <a:xfrm>
            <a:off x="3805237" y="1276350"/>
            <a:ext cx="2214563" cy="857250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d-ID" smtClean="0">
                <a:solidFill>
                  <a:schemeClr val="bg1"/>
                </a:solidFill>
              </a:rPr>
              <a:t>Layanan Prima Bidang  </a:t>
            </a:r>
            <a:r>
              <a:rPr lang="id-ID" dirty="0" smtClean="0">
                <a:solidFill>
                  <a:schemeClr val="bg1"/>
                </a:solidFill>
              </a:rPr>
              <a:t>Akademik</a:t>
            </a:r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5" name="Rounded Rectangle 4">
            <a:hlinkClick r:id="rId5" action="ppaction://hlinksldjump"/>
          </p:cNvPr>
          <p:cNvSpPr/>
          <p:nvPr/>
        </p:nvSpPr>
        <p:spPr>
          <a:xfrm>
            <a:off x="1066800" y="2362200"/>
            <a:ext cx="2214563" cy="8572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d-ID" dirty="0">
                <a:solidFill>
                  <a:schemeClr val="bg1"/>
                </a:solidFill>
              </a:rPr>
              <a:t>Beban Kerja Tenaga Administrasi</a:t>
            </a:r>
          </a:p>
        </p:txBody>
      </p:sp>
      <p:sp>
        <p:nvSpPr>
          <p:cNvPr id="6" name="Rounded Rectangle 5">
            <a:hlinkClick r:id="" action="ppaction://noaction"/>
          </p:cNvPr>
          <p:cNvSpPr/>
          <p:nvPr/>
        </p:nvSpPr>
        <p:spPr>
          <a:xfrm>
            <a:off x="3805238" y="3352800"/>
            <a:ext cx="2214562" cy="8572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d-ID" dirty="0" smtClean="0">
                <a:solidFill>
                  <a:schemeClr val="tx1"/>
                </a:solidFill>
              </a:rPr>
              <a:t>Pemecahan Masalah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548438" y="2362200"/>
            <a:ext cx="2214562" cy="8572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d-ID" dirty="0" smtClean="0">
                <a:solidFill>
                  <a:schemeClr val="bg1"/>
                </a:solidFill>
              </a:rPr>
              <a:t>Mutu Layanan Administrasi Jurusan</a:t>
            </a:r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9" name="Rounded Rectangle 8">
            <a:hlinkClick r:id="" action="ppaction://noaction"/>
          </p:cNvPr>
          <p:cNvSpPr/>
          <p:nvPr/>
        </p:nvSpPr>
        <p:spPr>
          <a:xfrm>
            <a:off x="3886200" y="5334000"/>
            <a:ext cx="2214562" cy="85725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d-ID" dirty="0">
                <a:solidFill>
                  <a:schemeClr val="bg1"/>
                </a:solidFill>
              </a:rPr>
              <a:t>Layanan </a:t>
            </a:r>
            <a:r>
              <a:rPr lang="id-ID" dirty="0" smtClean="0">
                <a:solidFill>
                  <a:schemeClr val="bg1"/>
                </a:solidFill>
              </a:rPr>
              <a:t>Akademik</a:t>
            </a:r>
            <a:endParaRPr lang="id-ID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id-ID" dirty="0">
                <a:solidFill>
                  <a:schemeClr val="bg1"/>
                </a:solidFill>
              </a:rPr>
              <a:t>Mahasiswa Online</a:t>
            </a:r>
          </a:p>
        </p:txBody>
      </p:sp>
      <p:sp>
        <p:nvSpPr>
          <p:cNvPr id="10" name="Rounded Rectangle 9">
            <a:hlinkClick r:id="rId6"/>
          </p:cNvPr>
          <p:cNvSpPr/>
          <p:nvPr/>
        </p:nvSpPr>
        <p:spPr>
          <a:xfrm>
            <a:off x="762000" y="5410200"/>
            <a:ext cx="2514600" cy="6858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d-ID" b="1" i="1" dirty="0" smtClean="0">
                <a:solidFill>
                  <a:schemeClr val="bg1"/>
                </a:solidFill>
              </a:rPr>
              <a:t>fik.unesa.ac.id</a:t>
            </a:r>
            <a:endParaRPr lang="id-ID" b="1" i="1" dirty="0">
              <a:solidFill>
                <a:schemeClr val="bg1"/>
              </a:solidFill>
            </a:endParaRPr>
          </a:p>
        </p:txBody>
      </p:sp>
      <p:grpSp>
        <p:nvGrpSpPr>
          <p:cNvPr id="2" name="Group 16"/>
          <p:cNvGrpSpPr/>
          <p:nvPr/>
        </p:nvGrpSpPr>
        <p:grpSpPr>
          <a:xfrm rot="16200000">
            <a:off x="-3124200" y="3124200"/>
            <a:ext cx="6858000" cy="609600"/>
            <a:chOff x="0" y="5715000"/>
            <a:chExt cx="9144000" cy="609600"/>
          </a:xfrm>
        </p:grpSpPr>
        <p:pic>
          <p:nvPicPr>
            <p:cNvPr id="18" name="Picture 17" descr="unesa-1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5715000"/>
              <a:ext cx="2819400" cy="609600"/>
            </a:xfrm>
            <a:prstGeom prst="rect">
              <a:avLst/>
            </a:prstGeom>
          </p:spPr>
        </p:pic>
        <p:pic>
          <p:nvPicPr>
            <p:cNvPr id="20" name="Picture 19" descr="unesa-1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66800" y="5715000"/>
              <a:ext cx="2819400" cy="609600"/>
            </a:xfrm>
            <a:prstGeom prst="rect">
              <a:avLst/>
            </a:prstGeom>
          </p:spPr>
        </p:pic>
        <p:pic>
          <p:nvPicPr>
            <p:cNvPr id="21" name="Picture 20" descr="unesa-1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733800" y="5715000"/>
              <a:ext cx="2819400" cy="609600"/>
            </a:xfrm>
            <a:prstGeom prst="rect">
              <a:avLst/>
            </a:prstGeom>
          </p:spPr>
        </p:pic>
        <p:pic>
          <p:nvPicPr>
            <p:cNvPr id="22" name="Picture 21" descr="unesa-1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24600" y="5715000"/>
              <a:ext cx="2819400" cy="609600"/>
            </a:xfrm>
            <a:prstGeom prst="rect">
              <a:avLst/>
            </a:prstGeom>
          </p:spPr>
        </p:pic>
      </p:grpSp>
      <p:sp>
        <p:nvSpPr>
          <p:cNvPr id="28" name="Bent-Up Arrow 27"/>
          <p:cNvSpPr/>
          <p:nvPr/>
        </p:nvSpPr>
        <p:spPr>
          <a:xfrm flipV="1">
            <a:off x="6172200" y="1524000"/>
            <a:ext cx="1600200" cy="762000"/>
          </a:xfrm>
          <a:prstGeom prst="bentUpArrow">
            <a:avLst>
              <a:gd name="adj1" fmla="val 25000"/>
              <a:gd name="adj2" fmla="val 18350"/>
              <a:gd name="adj3" fmla="val 220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9" name="Bent-Up Arrow 28"/>
          <p:cNvSpPr/>
          <p:nvPr/>
        </p:nvSpPr>
        <p:spPr>
          <a:xfrm flipH="1" flipV="1">
            <a:off x="2057400" y="1537136"/>
            <a:ext cx="1600200" cy="762000"/>
          </a:xfrm>
          <a:prstGeom prst="bentUpArrow">
            <a:avLst>
              <a:gd name="adj1" fmla="val 25000"/>
              <a:gd name="adj2" fmla="val 18350"/>
              <a:gd name="adj3" fmla="val 220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4" name="Bent-Up Arrow 33"/>
          <p:cNvSpPr/>
          <p:nvPr/>
        </p:nvSpPr>
        <p:spPr>
          <a:xfrm rot="5400000" flipV="1">
            <a:off x="6610350" y="2952750"/>
            <a:ext cx="647700" cy="1524000"/>
          </a:xfrm>
          <a:prstGeom prst="bentUpArrow">
            <a:avLst>
              <a:gd name="adj1" fmla="val 25000"/>
              <a:gd name="adj2" fmla="val 18350"/>
              <a:gd name="adj3" fmla="val 220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5" name="Bent-Up Arrow 34"/>
          <p:cNvSpPr/>
          <p:nvPr/>
        </p:nvSpPr>
        <p:spPr>
          <a:xfrm rot="16200000" flipH="1" flipV="1">
            <a:off x="2571750" y="2914651"/>
            <a:ext cx="647700" cy="1524000"/>
          </a:xfrm>
          <a:prstGeom prst="bentUpArrow">
            <a:avLst>
              <a:gd name="adj1" fmla="val 25000"/>
              <a:gd name="adj2" fmla="val 18350"/>
              <a:gd name="adj3" fmla="val 220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6" name="Down Arrow 35"/>
          <p:cNvSpPr/>
          <p:nvPr/>
        </p:nvSpPr>
        <p:spPr>
          <a:xfrm>
            <a:off x="4800600" y="4343400"/>
            <a:ext cx="381000" cy="838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7" name="Down Arrow 36"/>
          <p:cNvSpPr/>
          <p:nvPr/>
        </p:nvSpPr>
        <p:spPr>
          <a:xfrm rot="16200000">
            <a:off x="3467100" y="5676900"/>
            <a:ext cx="304800" cy="228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30840236"/>
      </p:ext>
    </p:extLst>
  </p:cSld>
  <p:clrMapOvr>
    <a:masterClrMapping/>
  </p:clrMapOvr>
  <p:transition spd="slow">
    <p:strips dir="rd"/>
    <p:sndAc>
      <p:stSnd>
        <p:snd r:embed="rId3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9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" grpId="0" animBg="1"/>
      <p:bldP spid="5" grpId="0" animBg="1"/>
      <p:bldP spid="6" grpId="0" animBg="1"/>
      <p:bldP spid="7" grpId="0" animBg="1"/>
      <p:bldP spid="9" grpId="0" animBg="1"/>
      <p:bldP spid="10" grpId="0" animBg="1"/>
      <p:bldP spid="28" grpId="0" animBg="1"/>
      <p:bldP spid="29" grpId="0" animBg="1"/>
      <p:bldP spid="34" grpId="0" animBg="1"/>
      <p:bldP spid="35" grpId="0" animBg="1"/>
      <p:bldP spid="36" grpId="0" animBg="1"/>
      <p:bldP spid="3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152400"/>
            <a:ext cx="9144000" cy="1447800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8229600" cy="1143000"/>
          </a:xfrm>
        </p:spPr>
        <p:txBody>
          <a:bodyPr>
            <a:normAutofit/>
          </a:bodyPr>
          <a:lstStyle/>
          <a:p>
            <a:r>
              <a:rPr lang="id-ID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</a:rPr>
              <a:t>Perkembangan IPTEK</a:t>
            </a:r>
            <a:endParaRPr lang="id-ID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4" name="Picture 3" descr="3.jp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05800" y="6096000"/>
            <a:ext cx="609600" cy="597408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 rot="16200000">
            <a:off x="-3124200" y="3124200"/>
            <a:ext cx="6858000" cy="609600"/>
            <a:chOff x="0" y="5715000"/>
            <a:chExt cx="9144000" cy="609600"/>
          </a:xfrm>
        </p:grpSpPr>
        <p:pic>
          <p:nvPicPr>
            <p:cNvPr id="6" name="Picture 5" descr="unesa-1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5715000"/>
              <a:ext cx="2819400" cy="609600"/>
            </a:xfrm>
            <a:prstGeom prst="rect">
              <a:avLst/>
            </a:prstGeom>
          </p:spPr>
        </p:pic>
        <p:pic>
          <p:nvPicPr>
            <p:cNvPr id="7" name="Picture 6" descr="unesa-1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66800" y="5715000"/>
              <a:ext cx="2819400" cy="609600"/>
            </a:xfrm>
            <a:prstGeom prst="rect">
              <a:avLst/>
            </a:prstGeom>
          </p:spPr>
        </p:pic>
        <p:pic>
          <p:nvPicPr>
            <p:cNvPr id="8" name="Picture 7" descr="unesa-1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733800" y="5715000"/>
              <a:ext cx="2819400" cy="609600"/>
            </a:xfrm>
            <a:prstGeom prst="rect">
              <a:avLst/>
            </a:prstGeom>
          </p:spPr>
        </p:pic>
        <p:pic>
          <p:nvPicPr>
            <p:cNvPr id="9" name="Picture 8" descr="unesa-1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24600" y="5715000"/>
              <a:ext cx="2819400" cy="609600"/>
            </a:xfrm>
            <a:prstGeom prst="rect">
              <a:avLst/>
            </a:prstGeom>
          </p:spPr>
        </p:pic>
      </p:grpSp>
      <p:sp>
        <p:nvSpPr>
          <p:cNvPr id="12" name="Rounded Rectangle 11">
            <a:hlinkClick r:id="rId7" action="ppaction://hlinksldjump"/>
          </p:cNvPr>
          <p:cNvSpPr/>
          <p:nvPr/>
        </p:nvSpPr>
        <p:spPr>
          <a:xfrm>
            <a:off x="1066800" y="2362200"/>
            <a:ext cx="2214563" cy="8572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d-ID" sz="2400" dirty="0" smtClean="0">
                <a:solidFill>
                  <a:schemeClr val="bg1"/>
                </a:solidFill>
              </a:rPr>
              <a:t>Kebutuhan manusia</a:t>
            </a:r>
            <a:endParaRPr lang="id-ID" sz="2400" dirty="0">
              <a:solidFill>
                <a:schemeClr val="bg1"/>
              </a:solidFill>
            </a:endParaRPr>
          </a:p>
        </p:txBody>
      </p:sp>
      <p:sp>
        <p:nvSpPr>
          <p:cNvPr id="13" name="Rounded Rectangle 12">
            <a:hlinkClick r:id="rId7" action="ppaction://hlinksldjump"/>
          </p:cNvPr>
          <p:cNvSpPr/>
          <p:nvPr/>
        </p:nvSpPr>
        <p:spPr>
          <a:xfrm>
            <a:off x="3729037" y="3409950"/>
            <a:ext cx="2214563" cy="8572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d-ID" sz="2400" dirty="0" smtClean="0">
                <a:solidFill>
                  <a:schemeClr val="bg1"/>
                </a:solidFill>
              </a:rPr>
              <a:t>Kemauan untuk berbenah</a:t>
            </a:r>
            <a:endParaRPr lang="id-ID" sz="2400" dirty="0">
              <a:solidFill>
                <a:schemeClr val="bg1"/>
              </a:solidFill>
            </a:endParaRPr>
          </a:p>
        </p:txBody>
      </p:sp>
      <p:sp>
        <p:nvSpPr>
          <p:cNvPr id="14" name="Rounded Rectangle 13">
            <a:hlinkClick r:id="rId7" action="ppaction://hlinksldjump"/>
          </p:cNvPr>
          <p:cNvSpPr/>
          <p:nvPr/>
        </p:nvSpPr>
        <p:spPr>
          <a:xfrm>
            <a:off x="6396037" y="4495800"/>
            <a:ext cx="2214563" cy="8572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d-ID" sz="2400" dirty="0" smtClean="0">
                <a:solidFill>
                  <a:schemeClr val="bg1"/>
                </a:solidFill>
              </a:rPr>
              <a:t>Hidup yang Lebih Baik</a:t>
            </a:r>
            <a:endParaRPr lang="id-ID" sz="2400" dirty="0">
              <a:solidFill>
                <a:schemeClr val="bg1"/>
              </a:solidFill>
            </a:endParaRPr>
          </a:p>
        </p:txBody>
      </p:sp>
      <p:sp>
        <p:nvSpPr>
          <p:cNvPr id="15" name="Bent-Up Arrow 14"/>
          <p:cNvSpPr/>
          <p:nvPr/>
        </p:nvSpPr>
        <p:spPr>
          <a:xfrm flipV="1">
            <a:off x="3429000" y="2743200"/>
            <a:ext cx="1524000" cy="533400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" name="Bent-Up Arrow 15"/>
          <p:cNvSpPr/>
          <p:nvPr/>
        </p:nvSpPr>
        <p:spPr>
          <a:xfrm flipV="1">
            <a:off x="6096000" y="3810000"/>
            <a:ext cx="1524000" cy="533400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24005453"/>
      </p:ext>
    </p:extLst>
  </p:cSld>
  <p:clrMapOvr>
    <a:masterClrMapping/>
  </p:clrMapOvr>
  <p:transition>
    <p:sndAc>
      <p:stSnd>
        <p:snd r:embed="rId3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77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770" decel="100000"/>
                                        <p:tgtEl>
                                          <p:spTgt spid="1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1" dur="77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3" dur="77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0" y="152400"/>
            <a:ext cx="9144000" cy="1066800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4" name="Content Placeholder 3" descr="computer-animated.gif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219200" y="2362200"/>
            <a:ext cx="1524000" cy="1939637"/>
          </a:xfrm>
        </p:spPr>
      </p:pic>
      <p:pic>
        <p:nvPicPr>
          <p:cNvPr id="5" name="Picture 4" descr="xl-animation_kid-on-computer-clear2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990600" y="4495800"/>
            <a:ext cx="1973427" cy="196215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400800" y="1295400"/>
            <a:ext cx="2209800" cy="914400"/>
          </a:xfrm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±1.200</a:t>
            </a:r>
            <a:r>
              <a:rPr lang="id-ID" sz="2000" b="1" dirty="0" smtClean="0">
                <a:solidFill>
                  <a:schemeClr val="bg1"/>
                </a:solidFill>
              </a:rPr>
              <a:t> </a:t>
            </a:r>
            <a:r>
              <a:rPr lang="id-ID" sz="2000" b="1" dirty="0" smtClean="0">
                <a:solidFill>
                  <a:schemeClr val="bg1"/>
                </a:solidFill>
              </a:rPr>
              <a:t>Mahasiswa</a:t>
            </a:r>
            <a:br>
              <a:rPr lang="id-ID" sz="2000" b="1" dirty="0" smtClean="0">
                <a:solidFill>
                  <a:schemeClr val="bg1"/>
                </a:solidFill>
              </a:rPr>
            </a:br>
            <a:endParaRPr lang="id-ID" sz="2000" b="1" dirty="0">
              <a:solidFill>
                <a:schemeClr val="bg1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990600" y="1295400"/>
            <a:ext cx="2438400" cy="9144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2000" b="1" dirty="0" smtClean="0">
                <a:solidFill>
                  <a:sysClr val="windowText" lastClr="000000"/>
                </a:solidFill>
              </a:rPr>
              <a:t>Staff </a:t>
            </a:r>
            <a:r>
              <a:rPr lang="id-ID" sz="2000" b="1" dirty="0" smtClean="0">
                <a:solidFill>
                  <a:sysClr val="windowText" lastClr="000000"/>
                </a:solidFill>
              </a:rPr>
              <a:t>Administrasi</a:t>
            </a:r>
            <a:endParaRPr kumimoji="0" lang="id-ID" sz="2000" b="1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" name="Group 13"/>
          <p:cNvGrpSpPr/>
          <p:nvPr/>
        </p:nvGrpSpPr>
        <p:grpSpPr>
          <a:xfrm rot="16200000">
            <a:off x="-3124200" y="3124200"/>
            <a:ext cx="6858000" cy="609600"/>
            <a:chOff x="0" y="5715000"/>
            <a:chExt cx="9144000" cy="609600"/>
          </a:xfrm>
        </p:grpSpPr>
        <p:pic>
          <p:nvPicPr>
            <p:cNvPr id="15" name="Picture 14" descr="unesa-1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5715000"/>
              <a:ext cx="2819400" cy="609600"/>
            </a:xfrm>
            <a:prstGeom prst="rect">
              <a:avLst/>
            </a:prstGeom>
          </p:spPr>
        </p:pic>
        <p:pic>
          <p:nvPicPr>
            <p:cNvPr id="16" name="Picture 15" descr="unesa-1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66800" y="5715000"/>
              <a:ext cx="2819400" cy="609600"/>
            </a:xfrm>
            <a:prstGeom prst="rect">
              <a:avLst/>
            </a:prstGeom>
          </p:spPr>
        </p:pic>
        <p:pic>
          <p:nvPicPr>
            <p:cNvPr id="17" name="Picture 16" descr="unesa-1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33800" y="5715000"/>
              <a:ext cx="2819400" cy="609600"/>
            </a:xfrm>
            <a:prstGeom prst="rect">
              <a:avLst/>
            </a:prstGeom>
          </p:spPr>
        </p:pic>
        <p:pic>
          <p:nvPicPr>
            <p:cNvPr id="18" name="Picture 17" descr="unesa-1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24600" y="5715000"/>
              <a:ext cx="2819400" cy="609600"/>
            </a:xfrm>
            <a:prstGeom prst="rect">
              <a:avLst/>
            </a:prstGeom>
          </p:spPr>
        </p:pic>
      </p:grpSp>
      <p:sp>
        <p:nvSpPr>
          <p:cNvPr id="19" name="Title 1"/>
          <p:cNvSpPr txBox="1">
            <a:spLocks/>
          </p:cNvSpPr>
          <p:nvPr/>
        </p:nvSpPr>
        <p:spPr>
          <a:xfrm>
            <a:off x="609600" y="76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5400" b="1" i="0" u="none" strike="noStrike" kern="1200" cap="none" spc="0" normalizeH="0" baseline="0" noProof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Rasio</a:t>
            </a:r>
            <a:r>
              <a:rPr kumimoji="0" lang="id-ID" sz="5400" b="1" i="0" u="none" strike="noStrike" kern="1200" cap="none" spc="0" normalizeH="0" noProof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Pelayanan</a:t>
            </a:r>
            <a:endParaRPr kumimoji="0" lang="id-ID" sz="5400" b="1" i="0" u="none" strike="noStrike" kern="1200" cap="none" spc="0" normalizeH="0" baseline="0" noProof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50800" algn="tl" rotWithShape="0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2" name="Chevron 21"/>
          <p:cNvSpPr/>
          <p:nvPr/>
        </p:nvSpPr>
        <p:spPr>
          <a:xfrm>
            <a:off x="3886200" y="1524000"/>
            <a:ext cx="609600" cy="53340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23" name="Chevron 22"/>
          <p:cNvSpPr/>
          <p:nvPr/>
        </p:nvSpPr>
        <p:spPr>
          <a:xfrm>
            <a:off x="4343400" y="1524000"/>
            <a:ext cx="609600" cy="533400"/>
          </a:xfrm>
          <a:prstGeom prst="chevron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24" name="Chevron 23"/>
          <p:cNvSpPr/>
          <p:nvPr/>
        </p:nvSpPr>
        <p:spPr>
          <a:xfrm>
            <a:off x="4800600" y="1524000"/>
            <a:ext cx="609600" cy="533400"/>
          </a:xfrm>
          <a:prstGeom prst="chevron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25" name="Chevron 24"/>
          <p:cNvSpPr/>
          <p:nvPr/>
        </p:nvSpPr>
        <p:spPr>
          <a:xfrm>
            <a:off x="5257800" y="1524000"/>
            <a:ext cx="609600" cy="533400"/>
          </a:xfrm>
          <a:prstGeom prst="chevron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4724400" y="2286000"/>
            <a:ext cx="4867275" cy="4467573"/>
            <a:chOff x="4724400" y="2286000"/>
            <a:chExt cx="4867275" cy="4467573"/>
          </a:xfrm>
        </p:grpSpPr>
        <p:pic>
          <p:nvPicPr>
            <p:cNvPr id="21" name="Picture 20" descr="Gambar-Animasi.gif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638800" y="2286000"/>
              <a:ext cx="2352675" cy="2352675"/>
            </a:xfrm>
            <a:prstGeom prst="rect">
              <a:avLst/>
            </a:prstGeom>
          </p:spPr>
        </p:pic>
        <p:pic>
          <p:nvPicPr>
            <p:cNvPr id="26" name="Picture 25" descr="Gambar-Animasi.gif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flipH="1">
              <a:off x="6791325" y="2286000"/>
              <a:ext cx="2352675" cy="2352675"/>
            </a:xfrm>
            <a:prstGeom prst="rect">
              <a:avLst/>
            </a:prstGeom>
          </p:spPr>
        </p:pic>
        <p:pic>
          <p:nvPicPr>
            <p:cNvPr id="27" name="Picture 26" descr="Gambar-Animasi.gif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320579" flipH="1">
              <a:off x="6400800" y="3200400"/>
              <a:ext cx="2352675" cy="2352675"/>
            </a:xfrm>
            <a:prstGeom prst="rect">
              <a:avLst/>
            </a:prstGeom>
          </p:spPr>
        </p:pic>
        <p:pic>
          <p:nvPicPr>
            <p:cNvPr id="28" name="Picture 27" descr="Gambar-Animasi.gif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10200" y="3886200"/>
              <a:ext cx="2352675" cy="2352675"/>
            </a:xfrm>
            <a:prstGeom prst="rect">
              <a:avLst/>
            </a:prstGeom>
          </p:spPr>
        </p:pic>
        <p:pic>
          <p:nvPicPr>
            <p:cNvPr id="29" name="Picture 28" descr="Gambar-Animasi.gif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39000" y="4191000"/>
              <a:ext cx="2352675" cy="2352675"/>
            </a:xfrm>
            <a:prstGeom prst="rect">
              <a:avLst/>
            </a:prstGeom>
          </p:spPr>
        </p:pic>
        <p:pic>
          <p:nvPicPr>
            <p:cNvPr id="30" name="Picture 29" descr="Gambar-Animasi.gif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320579" flipH="1">
              <a:off x="6124227" y="4400898"/>
              <a:ext cx="2352675" cy="2352675"/>
            </a:xfrm>
            <a:prstGeom prst="rect">
              <a:avLst/>
            </a:prstGeom>
          </p:spPr>
        </p:pic>
        <p:pic>
          <p:nvPicPr>
            <p:cNvPr id="31" name="Picture 30" descr="Gambar-Animasi.gif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flipH="1">
              <a:off x="4724400" y="2743200"/>
              <a:ext cx="2352675" cy="23526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25651931"/>
      </p:ext>
    </p:extLst>
  </p:cSld>
  <p:clrMapOvr>
    <a:masterClrMapping/>
  </p:clrMapOvr>
  <p:transition>
    <p:push dir="u"/>
    <p:sndAc>
      <p:stSnd>
        <p:snd r:embed="rId2" name="coi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9" grpId="0"/>
      <p:bldP spid="22" grpId="0" animBg="1"/>
      <p:bldP spid="23" grpId="0" animBg="1"/>
      <p:bldP spid="23" grpId="1" animBg="1"/>
      <p:bldP spid="2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3600" dirty="0" smtClean="0"/>
              <a:t>Perkerjaan Administrasi Jurusan</a:t>
            </a: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/>
          <a:lstStyle/>
          <a:p>
            <a:pPr marL="514350" indent="-514350" algn="just">
              <a:buFont typeface="+mj-lt"/>
              <a:buAutoNum type="arabicPeriod"/>
            </a:pPr>
            <a:r>
              <a:rPr lang="id-ID" sz="2400" dirty="0"/>
              <a:t>Pengadministrasi KRS dan KHS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id-ID" sz="2400" dirty="0"/>
              <a:t>Pengadministrasi </a:t>
            </a:r>
            <a:r>
              <a:rPr lang="id-ID" sz="2400" dirty="0" smtClean="0"/>
              <a:t>Pelaksanaan Perkuliahan</a:t>
            </a:r>
            <a:endParaRPr lang="id-ID" sz="2400" dirty="0"/>
          </a:p>
          <a:p>
            <a:pPr marL="514350" lvl="0" indent="-514350" algn="just">
              <a:buFont typeface="+mj-lt"/>
              <a:buAutoNum type="arabicPeriod"/>
            </a:pPr>
            <a:r>
              <a:rPr lang="id-ID" sz="2400" dirty="0"/>
              <a:t>Pengadministrasi Ujian Akhir Semester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id-ID" sz="2400" dirty="0"/>
              <a:t>Pengadministrasian Surat Tugas dan Surat Keputusan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id-ID" sz="2400" dirty="0"/>
              <a:t>Pengadministrasian Ujian Proposal dan Skripsi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id-ID" sz="2400" dirty="0"/>
              <a:t>Pengadministrasian PPL, PKL dan Penelitian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id-ID" sz="2400" dirty="0"/>
              <a:t>Pengadministrasian surat menyurat di bidang akademik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id-ID" sz="2400" dirty="0"/>
              <a:t>Pelayanan publik dibidang akademik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id-ID" sz="2400" dirty="0"/>
              <a:t>Manajemen dan pengorganisasian di bidang akademik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id-ID" sz="2400" dirty="0"/>
              <a:t>Pelaporan sistem informasi akademik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id-ID" sz="2400" dirty="0"/>
              <a:t>Pengelolaan Web-Site layanan administrasi </a:t>
            </a:r>
            <a:r>
              <a:rPr lang="id-ID" sz="2400" dirty="0" smtClean="0"/>
              <a:t>mahasiswa</a:t>
            </a:r>
            <a:endParaRPr lang="id-ID" dirty="0" smtClean="0"/>
          </a:p>
        </p:txBody>
      </p:sp>
    </p:spTree>
    <p:extLst>
      <p:ext uri="{BB962C8B-B14F-4D97-AF65-F5344CB8AC3E}">
        <p14:creationId xmlns:p14="http://schemas.microsoft.com/office/powerpoint/2010/main" val="349620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dirty="0" smtClean="0"/>
              <a:t>Layanan </a:t>
            </a:r>
            <a:r>
              <a:rPr lang="en-US" dirty="0" smtClean="0"/>
              <a:t>E-</a:t>
            </a:r>
            <a:r>
              <a:rPr lang="id-ID" dirty="0" smtClean="0"/>
              <a:t>Akademik On Line</a:t>
            </a: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12568"/>
          </a:xfrm>
        </p:spPr>
        <p:txBody>
          <a:bodyPr/>
          <a:lstStyle/>
          <a:p>
            <a:pPr marL="0" indent="0">
              <a:buNone/>
            </a:pPr>
            <a:r>
              <a:rPr lang="id-ID" sz="1800" dirty="0" smtClean="0"/>
              <a:t>1. Web Portal</a:t>
            </a:r>
          </a:p>
          <a:p>
            <a:pPr marL="0" indent="0">
              <a:buNone/>
            </a:pPr>
            <a:r>
              <a:rPr lang="id-ID" sz="1800" dirty="0" smtClean="0"/>
              <a:t>	Portal </a:t>
            </a:r>
            <a:r>
              <a:rPr lang="id-ID" sz="1800" dirty="0"/>
              <a:t>berita, event, </a:t>
            </a:r>
            <a:r>
              <a:rPr lang="id-ID" sz="1800" dirty="0" smtClean="0"/>
              <a:t>pengumuman</a:t>
            </a:r>
          </a:p>
          <a:p>
            <a:pPr marL="0" indent="0">
              <a:buNone/>
            </a:pPr>
            <a:r>
              <a:rPr lang="id-ID" sz="1800" dirty="0" smtClean="0"/>
              <a:t>2. Modul </a:t>
            </a:r>
            <a:r>
              <a:rPr lang="id-ID" sz="1800" dirty="0"/>
              <a:t>Surat-surat Pemberkasan</a:t>
            </a:r>
          </a:p>
          <a:p>
            <a:r>
              <a:rPr lang="id-ID" sz="1800" dirty="0"/>
              <a:t>Surat Pribadi (Cuti, Mutasi, Pinjam Alat, Terlambat SPP, Uji Tera Alat, Perpanjangan Studi)</a:t>
            </a:r>
          </a:p>
          <a:p>
            <a:r>
              <a:rPr lang="id-ID" sz="1800" dirty="0"/>
              <a:t>Download Template Surat-surat</a:t>
            </a:r>
          </a:p>
          <a:p>
            <a:r>
              <a:rPr lang="id-ID" sz="1800" dirty="0"/>
              <a:t>Surat Akademik</a:t>
            </a:r>
          </a:p>
          <a:p>
            <a:r>
              <a:rPr lang="id-ID" sz="1800" dirty="0"/>
              <a:t>Surat Perijinan Observasi (Ijin Observasi, Permohonan Observasi)</a:t>
            </a:r>
          </a:p>
          <a:p>
            <a:r>
              <a:rPr lang="id-ID" sz="1800" dirty="0"/>
              <a:t>Surat Ijin PKL</a:t>
            </a:r>
          </a:p>
          <a:p>
            <a:r>
              <a:rPr lang="id-ID" sz="1800" dirty="0"/>
              <a:t>Surat Keterangan</a:t>
            </a:r>
          </a:p>
          <a:p>
            <a:r>
              <a:rPr lang="id-ID" sz="1800" dirty="0"/>
              <a:t>Surat Penelitian (Ijin Reabilitas Angket, Ijin Penelitian, Pra Penelitian, Uji Coba Angket, Validasi Angket Dosen)</a:t>
            </a:r>
          </a:p>
          <a:p>
            <a:pPr eaLnBrk="1" hangingPunct="1"/>
            <a:endParaRPr lang="id-ID" dirty="0" smtClean="0"/>
          </a:p>
        </p:txBody>
      </p:sp>
    </p:spTree>
    <p:extLst>
      <p:ext uri="{BB962C8B-B14F-4D97-AF65-F5344CB8AC3E}">
        <p14:creationId xmlns:p14="http://schemas.microsoft.com/office/powerpoint/2010/main" val="394345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NESA Tamplate Presentatio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UNESA Tamplate Presentation</Template>
  <TotalTime>244</TotalTime>
  <Words>268</Words>
  <Application>Microsoft Office PowerPoint</Application>
  <PresentationFormat>On-screen Show (4:3)</PresentationFormat>
  <Paragraphs>97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UNESA Tamplate Presentation</vt:lpstr>
      <vt:lpstr> SOSIALISASI WEBSITE FIK UNESA “ e- administrasi, e-monitoring &amp; survey pelanggan</vt:lpstr>
      <vt:lpstr>DATA DIRI</vt:lpstr>
      <vt:lpstr>PowerPoint Presentation</vt:lpstr>
      <vt:lpstr>Tujuan :</vt:lpstr>
      <vt:lpstr>LATAR BELAKANG</vt:lpstr>
      <vt:lpstr>Perkembangan IPTEK</vt:lpstr>
      <vt:lpstr>±1.200 Mahasiswa </vt:lpstr>
      <vt:lpstr>Perkerjaan Administrasi Jurusan</vt:lpstr>
      <vt:lpstr>Layanan E-Akademik On Line</vt:lpstr>
      <vt:lpstr>Standar Pengoperasian Program</vt:lpstr>
      <vt:lpstr>Standar Pengoperasian Program</vt:lpstr>
      <vt:lpstr>LAYANANAN PERSURATAN</vt:lpstr>
      <vt:lpstr>SOP Layanan Akademik Online</vt:lpstr>
      <vt:lpstr>moto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Suryanti</dc:creator>
  <cp:lastModifiedBy>sulton</cp:lastModifiedBy>
  <cp:revision>24</cp:revision>
  <cp:lastPrinted>2015-10-09T09:21:05Z</cp:lastPrinted>
  <dcterms:created xsi:type="dcterms:W3CDTF">2012-05-20T22:46:17Z</dcterms:created>
  <dcterms:modified xsi:type="dcterms:W3CDTF">2017-08-14T05:43:09Z</dcterms:modified>
</cp:coreProperties>
</file>